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diagrams/quickStyle1.xml" ContentType="application/vnd.openxmlformats-officedocument.drawingml.diagramStyl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Lst>
  <p:notesMasterIdLst>
    <p:notesMasterId r:id="rId40"/>
  </p:notesMasterIdLst>
  <p:handoutMasterIdLst>
    <p:handoutMasterId r:id="rId41"/>
  </p:handoutMasterIdLst>
  <p:sldIdLst>
    <p:sldId id="380" r:id="rId7"/>
    <p:sldId id="372" r:id="rId8"/>
    <p:sldId id="370" r:id="rId9"/>
    <p:sldId id="371" r:id="rId10"/>
    <p:sldId id="376" r:id="rId11"/>
    <p:sldId id="413" r:id="rId12"/>
    <p:sldId id="387" r:id="rId13"/>
    <p:sldId id="388" r:id="rId14"/>
    <p:sldId id="335" r:id="rId15"/>
    <p:sldId id="342" r:id="rId16"/>
    <p:sldId id="297" r:id="rId17"/>
    <p:sldId id="343" r:id="rId18"/>
    <p:sldId id="385" r:id="rId19"/>
    <p:sldId id="334" r:id="rId20"/>
    <p:sldId id="333" r:id="rId21"/>
    <p:sldId id="416" r:id="rId22"/>
    <p:sldId id="395" r:id="rId23"/>
    <p:sldId id="298" r:id="rId24"/>
    <p:sldId id="414" r:id="rId25"/>
    <p:sldId id="417" r:id="rId26"/>
    <p:sldId id="378" r:id="rId27"/>
    <p:sldId id="374" r:id="rId28"/>
    <p:sldId id="355" r:id="rId29"/>
    <p:sldId id="377" r:id="rId30"/>
    <p:sldId id="381" r:id="rId31"/>
    <p:sldId id="383" r:id="rId32"/>
    <p:sldId id="356" r:id="rId33"/>
    <p:sldId id="358" r:id="rId34"/>
    <p:sldId id="359" r:id="rId35"/>
    <p:sldId id="373" r:id="rId36"/>
    <p:sldId id="389" r:id="rId37"/>
    <p:sldId id="415" r:id="rId38"/>
    <p:sldId id="396" r:id="rId39"/>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CCECFF"/>
    <a:srgbClr val="BEC882"/>
    <a:srgbClr val="EAEAEA"/>
    <a:srgbClr val="FF9999"/>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63669" autoAdjust="0"/>
  </p:normalViewPr>
  <p:slideViewPr>
    <p:cSldViewPr snapToGrid="0">
      <p:cViewPr varScale="1">
        <p:scale>
          <a:sx n="115" d="100"/>
          <a:sy n="115" d="100"/>
        </p:scale>
        <p:origin x="-336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292" y="-108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209E435-4154-4A4B-B52A-5413AB773DD0}" type="presOf" srcId="{80187C9A-FEFD-434B-8FAC-5F0A0D851023}" destId="{8CB75068-601B-7B46-AE0F-1D9DC79E16E0}" srcOrd="0" destOrd="0" presId="urn:microsoft.com/office/officeart/2005/8/layout/pyramid4"/>
    <dgm:cxn modelId="{93A0A686-6C49-49CD-89B1-625BD903346C}" type="presOf" srcId="{AA2FB89F-C470-B44E-AC59-C9FA0E2D15F2}" destId="{106543B8-F3ED-2744-81A5-AD42C44AB69E}" srcOrd="0" destOrd="0" presId="urn:microsoft.com/office/officeart/2005/8/layout/pyramid4"/>
    <dgm:cxn modelId="{96E83ECB-3F05-4403-9064-1E5D4ACB710B}" type="presOf" srcId="{A2133739-58CC-5D45-88D0-0B85518225FD}" destId="{D89831E2-8F66-044A-8A21-10BA8F9799CB}" srcOrd="0" destOrd="0" presId="urn:microsoft.com/office/officeart/2005/8/layout/pyramid4"/>
    <dgm:cxn modelId="{0285DC83-FA27-4EFF-8B42-1B024D71585A}" type="presOf" srcId="{9EAE6792-C656-3F46-9BE5-78EA6FA6DB4C}" destId="{BAD5D478-11BA-D045-A5CB-CADEDE07340F}" srcOrd="0" destOrd="0" presId="urn:microsoft.com/office/officeart/2005/8/layout/pyramid4"/>
    <dgm:cxn modelId="{54C35039-9829-487E-9C73-F51025C5374A}"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ED650E96-A254-45D7-8BB6-52E6CC8462D9}" type="presParOf" srcId="{8E50B0F8-BD19-1343-8DD1-7758ED02554B}" destId="{8CB75068-601B-7B46-AE0F-1D9DC79E16E0}" srcOrd="0" destOrd="0" presId="urn:microsoft.com/office/officeart/2005/8/layout/pyramid4"/>
    <dgm:cxn modelId="{1AA6F6B7-215A-498F-92FB-979566AAE904}" type="presParOf" srcId="{8E50B0F8-BD19-1343-8DD1-7758ED02554B}" destId="{D89831E2-8F66-044A-8A21-10BA8F9799CB}" srcOrd="1" destOrd="0" presId="urn:microsoft.com/office/officeart/2005/8/layout/pyramid4"/>
    <dgm:cxn modelId="{6515329F-1CBF-4991-A19B-9C56D0866BD6}" type="presParOf" srcId="{8E50B0F8-BD19-1343-8DD1-7758ED02554B}" destId="{BAD5D478-11BA-D045-A5CB-CADEDE07340F}" srcOrd="2" destOrd="0" presId="urn:microsoft.com/office/officeart/2005/8/layout/pyramid4"/>
    <dgm:cxn modelId="{A2679F51-0963-4D65-AF6E-FEECEF05AE49}"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a:t>OPNS454 Week </a:t>
            </a:r>
            <a:r>
              <a:rPr lang="en-US" dirty="0" smtClean="0"/>
              <a:t>3: </a:t>
            </a:r>
            <a:r>
              <a:rPr lang="en-US" dirty="0"/>
              <a:t>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1/20/2011</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ACC class: (</a:t>
            </a:r>
            <a:r>
              <a:rPr lang="en-US" dirty="0" err="1" smtClean="0"/>
              <a:t>actuals</a:t>
            </a:r>
            <a:r>
              <a:rPr lang="en-US" dirty="0" smtClean="0"/>
              <a:t> in </a:t>
            </a:r>
            <a:r>
              <a:rPr lang="en-US" dirty="0" err="1" smtClean="0"/>
              <a:t>parens</a:t>
            </a:r>
            <a:r>
              <a:rPr lang="en-US" dirty="0" smtClean="0"/>
              <a:t>)</a:t>
            </a:r>
          </a:p>
          <a:p>
            <a:r>
              <a:rPr lang="en-US" dirty="0" smtClean="0"/>
              <a:t>3:30pm: facts:</a:t>
            </a:r>
            <a:r>
              <a:rPr lang="en-US" baseline="0" dirty="0" smtClean="0"/>
              <a:t> few leaders leverage competitive info as much as they could.  Today we want to see how what we’ve seen so far in the course, all comes together using the ACC case.</a:t>
            </a:r>
            <a:endParaRPr lang="en-US" dirty="0" smtClean="0"/>
          </a:p>
          <a:p>
            <a:r>
              <a:rPr lang="en-US" dirty="0" smtClean="0"/>
              <a:t>3:35pm:  do 45min on BB showing the value</a:t>
            </a:r>
            <a:r>
              <a:rPr lang="en-US" baseline="0" dirty="0" smtClean="0"/>
              <a:t> of differentiation, </a:t>
            </a:r>
            <a:r>
              <a:rPr lang="en-US" dirty="0" smtClean="0"/>
              <a:t>localization,</a:t>
            </a:r>
            <a:r>
              <a:rPr lang="en-US" baseline="0" dirty="0" smtClean="0"/>
              <a:t> and volume adjustments.</a:t>
            </a:r>
          </a:p>
          <a:p>
            <a:r>
              <a:rPr lang="en-US" baseline="0" dirty="0" smtClean="0"/>
              <a:t>4:20pm: move to slides</a:t>
            </a:r>
          </a:p>
          <a:p>
            <a:r>
              <a:rPr lang="en-US" baseline="0" dirty="0" smtClean="0"/>
              <a:t>4:50pm: summary using the trade-off curves </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200"/>
            <a:r>
              <a:rPr lang="en-US" smtClean="0"/>
              <a:t>© Van Mieghem</a:t>
            </a:r>
          </a:p>
        </p:txBody>
      </p:sp>
      <p:sp>
        <p:nvSpPr>
          <p:cNvPr id="84996" name="Rectangle 7"/>
          <p:cNvSpPr>
            <a:spLocks noGrp="1" noChangeArrowheads="1"/>
          </p:cNvSpPr>
          <p:nvPr>
            <p:ph type="sldNum" sz="quarter" idx="5"/>
          </p:nvPr>
        </p:nvSpPr>
        <p:spPr>
          <a:noFill/>
        </p:spPr>
        <p:txBody>
          <a:bodyPr/>
          <a:lstStyle/>
          <a:p>
            <a:pPr defTabSz="965200"/>
            <a:fld id="{B8F19784-186D-4809-B799-B08B359933DE}" type="slidenum">
              <a:rPr lang="en-US" smtClean="0"/>
              <a:pPr defTabSz="965200"/>
              <a:t>10</a:t>
            </a:fld>
            <a:endParaRPr lang="en-US"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50" indent="-196850">
              <a:buFontTx/>
              <a:buChar char="•"/>
            </a:pPr>
            <a:r>
              <a:rPr lang="en-US" sz="900" dirty="0" smtClean="0">
                <a:latin typeface="Symbol" pitchFamily="18" charset="2"/>
              </a:rPr>
              <a:t>D</a:t>
            </a:r>
            <a:r>
              <a:rPr lang="en-US" sz="900" i="1" dirty="0" smtClean="0"/>
              <a:t>C</a:t>
            </a:r>
            <a:r>
              <a:rPr lang="en-US" sz="900" baseline="-25000" dirty="0" smtClean="0"/>
              <a:t>V</a:t>
            </a:r>
            <a:r>
              <a:rPr lang="en-US" sz="900" dirty="0" smtClean="0"/>
              <a:t> is cost of “non-strategic” excess capacity, resulting from insufficient market demand.  (Less than we targeted.)  It really measures loss of scale economies.</a:t>
            </a:r>
          </a:p>
          <a:p>
            <a:pPr marL="196850" indent="-196850">
              <a:buFontTx/>
              <a:buChar char="•"/>
            </a:pPr>
            <a:endParaRPr lang="en-US" sz="900" dirty="0" smtClean="0"/>
          </a:p>
          <a:p>
            <a:pPr marL="196850" indent="-196850">
              <a:buFontTx/>
              <a:buChar char="•"/>
            </a:pPr>
            <a:r>
              <a:rPr lang="en-US" sz="900" dirty="0" smtClean="0"/>
              <a:t>To illustrate and make sure we all understand what is meant by </a:t>
            </a:r>
            <a:r>
              <a:rPr lang="en-US" sz="900" dirty="0" smtClean="0">
                <a:latin typeface="Symbol" pitchFamily="18" charset="2"/>
              </a:rPr>
              <a:t>D</a:t>
            </a:r>
            <a:r>
              <a:rPr lang="en-US" sz="900" i="1" dirty="0" smtClean="0"/>
              <a:t>C</a:t>
            </a:r>
            <a:r>
              <a:rPr lang="en-US" sz="900" baseline="-25000" dirty="0" smtClean="0"/>
              <a:t>V</a:t>
            </a:r>
            <a:r>
              <a:rPr lang="en-US" sz="900" dirty="0" smtClean="0"/>
              <a:t> consider ACC:</a:t>
            </a:r>
          </a:p>
          <a:p>
            <a:pPr marL="196850" indent="-196850">
              <a:buFontTx/>
              <a:buAutoNum type="arabicPeriod"/>
            </a:pPr>
            <a:r>
              <a:rPr lang="en-US" sz="900" dirty="0" smtClean="0"/>
              <a:t>What is ACC’s capacity?		600M units/yr</a:t>
            </a:r>
          </a:p>
          <a:p>
            <a:pPr marL="196850" indent="-196850">
              <a:buFontTx/>
              <a:buAutoNum type="arabicPeriod"/>
            </a:pPr>
            <a:r>
              <a:rPr lang="en-US" sz="900" dirty="0" smtClean="0"/>
              <a:t>What utilization does it strive for strategically?	85% = 510 M/yr</a:t>
            </a:r>
          </a:p>
          <a:p>
            <a:pPr marL="196850" indent="-196850">
              <a:buFontTx/>
              <a:buAutoNum type="arabicPeriod"/>
            </a:pPr>
            <a:r>
              <a:rPr lang="en-US" sz="900" dirty="0" smtClean="0"/>
              <a:t>But what is its current utilization?		70% = 420 M/yr</a:t>
            </a:r>
          </a:p>
          <a:p>
            <a:pPr marL="196850" indent="-196850">
              <a:buFontTx/>
              <a:buAutoNum type="arabicPeriod"/>
            </a:pPr>
            <a:endParaRPr lang="en-US" sz="900" dirty="0" smtClean="0"/>
          </a:p>
          <a:p>
            <a:pPr marL="196850" indent="-196850"/>
            <a:r>
              <a:rPr lang="en-US" sz="900" dirty="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dirty="0" smtClean="0"/>
              <a:t>if </a:t>
            </a:r>
            <a:r>
              <a:rPr lang="en-US" sz="900" dirty="0" smtClean="0"/>
              <a:t>it were to be operated under conditions that we strategically plan for. Ch 2: “</a:t>
            </a:r>
            <a:r>
              <a:rPr lang="en-US" sz="900" dirty="0" smtClean="0">
                <a:latin typeface="Symbol" pitchFamily="18" charset="2"/>
              </a:rPr>
              <a:t>D</a:t>
            </a:r>
            <a:r>
              <a:rPr lang="en-US" sz="900" i="1" dirty="0" smtClean="0"/>
              <a:t>C</a:t>
            </a:r>
            <a:r>
              <a:rPr lang="en-US" sz="900" baseline="-25000" dirty="0" smtClean="0"/>
              <a:t>S</a:t>
            </a:r>
            <a:r>
              <a:rPr lang="en-US" sz="900" dirty="0" smtClean="0"/>
              <a:t> is the change in cost due to a change in market positioning only.”</a:t>
            </a:r>
          </a:p>
          <a:p>
            <a:pPr marL="196850" indent="-196850"/>
            <a:endParaRPr lang="en-US" sz="900" dirty="0" smtClean="0"/>
          </a:p>
          <a:p>
            <a:pPr marL="196850" indent="-196850"/>
            <a:r>
              <a:rPr lang="en-US" sz="900" smtClean="0"/>
              <a:t>Let us </a:t>
            </a:r>
            <a:r>
              <a:rPr lang="en-US" sz="900" smtClean="0"/>
              <a:t>now </a:t>
            </a:r>
            <a:r>
              <a:rPr lang="en-US" sz="900" smtClean="0"/>
              <a:t>estimate this cost breakdown for COGS by looking at each line item in detail. </a:t>
            </a:r>
            <a:r>
              <a:rPr lang="en-US" sz="900" dirty="0" smtClean="0"/>
              <a:t>(Actually, we’ll focus on RM and FC (depreciation) and my numbers are just one example of how it can be done.  Some allocations are judgment calls.  Let’s discuss those when we get at them and tell us what you did.) </a:t>
            </a:r>
            <a:r>
              <a:rPr lang="en-US" sz="900" dirty="0" smtClean="0">
                <a:solidFill>
                  <a:srgbClr val="FF0000"/>
                </a:solidFill>
              </a:rPr>
              <a:t>Note that we really should look at Total Landed/Supply Cost = COGS + working capital [which include service and inventory concerns]; we’ll do that in two weeks with </a:t>
            </a:r>
            <a:r>
              <a:rPr lang="en-US" sz="900" dirty="0" err="1" smtClean="0">
                <a:solidFill>
                  <a:srgbClr val="FF0000"/>
                </a:solidFill>
              </a:rPr>
              <a:t>Offshoring</a:t>
            </a:r>
            <a:r>
              <a:rPr lang="en-US" sz="900" dirty="0" smtClean="0">
                <a:solidFill>
                  <a:srgbClr val="FF0000"/>
                </a:solidFill>
              </a:rPr>
              <a:t> and </a:t>
            </a:r>
            <a:r>
              <a:rPr lang="en-US" sz="900" dirty="0" err="1" smtClean="0">
                <a:solidFill>
                  <a:srgbClr val="FF0000"/>
                </a:solidFill>
              </a:rPr>
              <a:t>Mex</a:t>
            </a:r>
            <a:r>
              <a:rPr lang="en-US" sz="900" dirty="0" smtClean="0">
                <a:solidFill>
                  <a:srgbClr val="FF0000"/>
                </a:solidFill>
              </a:rPr>
              <a:t>-China.</a:t>
            </a:r>
            <a:endParaRPr lang="en-US" sz="900" dirty="0" smtClean="0"/>
          </a:p>
          <a:p>
            <a:pPr marL="196850" indent="-196850"/>
            <a:endParaRPr lang="en-US" sz="900" dirty="0" smtClean="0"/>
          </a:p>
          <a:p>
            <a:pPr marL="196850" indent="-196850"/>
            <a:r>
              <a:rPr lang="en-US" sz="900" dirty="0" smtClean="0"/>
              <a:t>Our game plan: Estimate the fraction of total </a:t>
            </a:r>
            <a:r>
              <a:rPr lang="en-US" sz="900" dirty="0" smtClean="0">
                <a:latin typeface="Symbol" pitchFamily="18" charset="2"/>
              </a:rPr>
              <a:t>D</a:t>
            </a:r>
            <a:r>
              <a:rPr lang="en-US" sz="900" i="1" dirty="0" smtClean="0"/>
              <a:t>C</a:t>
            </a:r>
            <a:r>
              <a:rPr lang="en-US" sz="900" dirty="0" smtClean="0"/>
              <a:t> = $13.54 that is due to operational efficiency, because that is the part that matters </a:t>
            </a:r>
            <a:r>
              <a:rPr lang="en-US" sz="900" i="1" dirty="0" smtClean="0"/>
              <a:t>if </a:t>
            </a:r>
            <a:r>
              <a:rPr lang="en-US" sz="900" dirty="0" smtClean="0"/>
              <a:t>DJC were to enter ACCs market and adopt its product strategy (or what ACC can improve)</a:t>
            </a:r>
          </a:p>
          <a:p>
            <a:pPr marL="196850" indent="-196850"/>
            <a:r>
              <a:rPr lang="en-US" sz="900" dirty="0" smtClean="0"/>
              <a:t>Approach: </a:t>
            </a:r>
          </a:p>
          <a:p>
            <a:pPr marL="671513" lvl="1" indent="-196850"/>
            <a:r>
              <a:rPr lang="en-US" sz="900" dirty="0" smtClean="0"/>
              <a:t>for each line item in COGS: Break up its contribution to total </a:t>
            </a:r>
            <a:r>
              <a:rPr lang="en-US" sz="900" dirty="0" smtClean="0">
                <a:latin typeface="Symbol" pitchFamily="18" charset="2"/>
              </a:rPr>
              <a:t>D</a:t>
            </a:r>
            <a:r>
              <a:rPr lang="en-US" sz="900" i="1" dirty="0" smtClean="0"/>
              <a:t>C </a:t>
            </a:r>
            <a:r>
              <a:rPr lang="en-US" sz="900" dirty="0" smtClean="0"/>
              <a:t>into (1) volume, (2) strategy and (3) OE</a:t>
            </a:r>
          </a:p>
          <a:p>
            <a:pPr marL="1144588" lvl="2" indent="-196850"/>
            <a:r>
              <a:rPr lang="en-US" sz="900" dirty="0" smtClean="0"/>
              <a:t>Result: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671513" lvl="1" indent="-196850"/>
            <a:r>
              <a:rPr lang="en-US" sz="900" dirty="0" smtClean="0"/>
              <a:t>Then sum all line items to arrive at an estimate of </a:t>
            </a:r>
            <a:r>
              <a:rPr lang="en-US" sz="900" dirty="0" smtClean="0">
                <a:latin typeface="Symbol" pitchFamily="18" charset="2"/>
              </a:rPr>
              <a:t>D</a:t>
            </a:r>
            <a:r>
              <a:rPr lang="en-US" sz="900" dirty="0" smtClean="0"/>
              <a:t>C</a:t>
            </a:r>
            <a:r>
              <a:rPr lang="en-US" sz="900" baseline="-25000" dirty="0" smtClean="0"/>
              <a:t>OE</a:t>
            </a:r>
            <a:endParaRPr lang="en-US" sz="900" dirty="0" smtClean="0"/>
          </a:p>
          <a:p>
            <a:pPr marL="1144588" lvl="2" indent="-196850"/>
            <a:r>
              <a:rPr lang="en-US" sz="900" dirty="0" smtClean="0"/>
              <a:t>Result: </a:t>
            </a:r>
            <a:r>
              <a:rPr lang="en-US" sz="900" dirty="0" smtClean="0">
                <a:latin typeface="Symbol" pitchFamily="18" charset="2"/>
              </a:rPr>
              <a:t>D</a:t>
            </a:r>
            <a:r>
              <a:rPr lang="en-US" sz="900" dirty="0" smtClean="0"/>
              <a:t>C</a:t>
            </a:r>
            <a:r>
              <a:rPr lang="en-US" sz="900" baseline="-25000" dirty="0" smtClean="0"/>
              <a:t>OE  </a:t>
            </a:r>
            <a:r>
              <a:rPr lang="en-US" sz="900" dirty="0" smtClean="0"/>
              <a:t>= </a:t>
            </a:r>
            <a:r>
              <a:rPr lang="en-US" sz="900" dirty="0" smtClean="0">
                <a:latin typeface="Symbol" pitchFamily="18" charset="2"/>
              </a:rPr>
              <a:t>S</a:t>
            </a:r>
            <a:r>
              <a:rPr lang="en-US" sz="900" dirty="0" smtClean="0"/>
              <a:t> </a:t>
            </a:r>
            <a:r>
              <a:rPr lang="en-US" sz="900" i="1" baseline="-25000" dirty="0" err="1" smtClean="0"/>
              <a:t>i</a:t>
            </a:r>
            <a:r>
              <a:rPr lang="en-US" sz="900" dirty="0" smtClean="0"/>
              <a: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196850" indent="-196850"/>
            <a:r>
              <a:rPr lang="en-US" sz="900" dirty="0" smtClean="0"/>
              <a:t>Based on the magnitude of </a:t>
            </a:r>
            <a:r>
              <a:rPr lang="en-US" sz="900" dirty="0" smtClean="0">
                <a:latin typeface="Symbol" pitchFamily="18" charset="2"/>
              </a:rPr>
              <a:t>D</a:t>
            </a:r>
            <a:r>
              <a:rPr lang="en-US" sz="900" dirty="0" smtClean="0"/>
              <a:t>C</a:t>
            </a:r>
            <a:r>
              <a:rPr lang="en-US" sz="900" baseline="-25000" dirty="0" smtClean="0"/>
              <a:t>OE </a:t>
            </a:r>
            <a:r>
              <a:rPr lang="en-US" sz="900" dirty="0" smtClean="0"/>
              <a:t>: </a:t>
            </a:r>
          </a:p>
          <a:p>
            <a:pPr marL="671513" lvl="1" indent="-196850"/>
            <a:r>
              <a:rPr lang="en-US" sz="900" dirty="0" smtClean="0"/>
              <a:t>assess the threat: Magnitude of the threat follows the magnitude (and sign) of </a:t>
            </a:r>
            <a:r>
              <a:rPr lang="en-US" sz="900" dirty="0" smtClean="0">
                <a:latin typeface="Symbol" pitchFamily="18" charset="2"/>
              </a:rPr>
              <a:t>D</a:t>
            </a:r>
            <a:r>
              <a:rPr lang="en-US" sz="900" dirty="0" smtClean="0"/>
              <a:t>C</a:t>
            </a:r>
            <a:r>
              <a:rPr lang="en-US" sz="900" baseline="-25000" dirty="0" smtClean="0"/>
              <a:t>OE</a:t>
            </a:r>
          </a:p>
          <a:p>
            <a:pPr marL="1144588" lvl="2" indent="-196850"/>
            <a:r>
              <a:rPr lang="en-US" sz="900" dirty="0" smtClean="0">
                <a:solidFill>
                  <a:srgbClr val="FF0000"/>
                </a:solidFill>
              </a:rPr>
              <a:t>Why?  In words, what is </a:t>
            </a:r>
            <a:r>
              <a:rPr lang="en-US" sz="900" dirty="0" smtClean="0">
                <a:solidFill>
                  <a:srgbClr val="FF0000"/>
                </a:solidFill>
                <a:latin typeface="Symbol" pitchFamily="18" charset="2"/>
              </a:rPr>
              <a:t>D</a:t>
            </a:r>
            <a:r>
              <a:rPr lang="en-US" sz="900" dirty="0" smtClean="0">
                <a:solidFill>
                  <a:srgbClr val="FF0000"/>
                </a:solidFill>
              </a:rPr>
              <a:t>C</a:t>
            </a:r>
            <a:r>
              <a:rPr lang="en-US" sz="900" baseline="-25000" dirty="0" smtClean="0">
                <a:solidFill>
                  <a:srgbClr val="FF0000"/>
                </a:solidFill>
              </a:rPr>
              <a:t>OE</a:t>
            </a:r>
            <a:r>
              <a:rPr lang="en-US" sz="900" dirty="0" smtClean="0">
                <a:solidFill>
                  <a:srgbClr val="FF0000"/>
                </a:solidFill>
              </a:rPr>
              <a:t>? It is DJC’s cost-advantage if it were to produce differentiated products like ACC with its current processes and resources.</a:t>
            </a:r>
          </a:p>
          <a:p>
            <a:pPr marL="671513" lvl="1" indent="-196850"/>
            <a:r>
              <a:rPr lang="en-US" sz="900" dirty="0" smtClean="0"/>
              <a:t>and design a strategic response</a:t>
            </a:r>
          </a:p>
          <a:p>
            <a:pPr marL="671513" lvl="1" indent="-196850"/>
            <a:endParaRPr lang="en-US" sz="900" dirty="0" smtClean="0"/>
          </a:p>
          <a:p>
            <a:pPr marL="196850" indent="-196850"/>
            <a:endParaRPr lang="en-US" sz="9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200"/>
            <a:r>
              <a:rPr lang="en-US" smtClean="0"/>
              <a:t>© Van Mieghem</a:t>
            </a:r>
          </a:p>
        </p:txBody>
      </p:sp>
      <p:sp>
        <p:nvSpPr>
          <p:cNvPr id="86020" name="Rectangle 7"/>
          <p:cNvSpPr>
            <a:spLocks noGrp="1" noChangeArrowheads="1"/>
          </p:cNvSpPr>
          <p:nvPr>
            <p:ph type="sldNum" sz="quarter" idx="5"/>
          </p:nvPr>
        </p:nvSpPr>
        <p:spPr>
          <a:noFill/>
        </p:spPr>
        <p:txBody>
          <a:bodyPr/>
          <a:lstStyle/>
          <a:p>
            <a:pPr defTabSz="965200"/>
            <a:fld id="{5E851283-A46E-48F8-891B-EB3D47B90240}" type="slidenum">
              <a:rPr lang="en-US" smtClean="0"/>
              <a:pPr defTabSz="965200"/>
              <a:t>11</a:t>
            </a:fld>
            <a:endParaRPr lang="en-US"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50" indent="-196850">
              <a:buFontTx/>
              <a:buAutoNum type="arabicPeriod"/>
            </a:pPr>
            <a:r>
              <a:rPr lang="en-US" smtClean="0"/>
              <a:t>First: localize!</a:t>
            </a:r>
          </a:p>
          <a:p>
            <a:pPr marL="196850" indent="-196850">
              <a:buFontTx/>
              <a:buAutoNum type="arabicPeriod"/>
            </a:pPr>
            <a:r>
              <a:rPr lang="en-US" smtClean="0"/>
              <a:t>RM is mostly variable cost, so no volume effect.</a:t>
            </a:r>
          </a:p>
          <a:p>
            <a:pPr marL="196850" indent="-196850">
              <a:buFontTx/>
              <a:buAutoNum type="arabicPeriod"/>
            </a:pPr>
            <a:r>
              <a:rPr lang="en-US"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resing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50" indent="-196850">
              <a:buFontTx/>
              <a:buAutoNum type="arabicPeriod"/>
            </a:pPr>
            <a:r>
              <a:rPr lang="en-US" smtClean="0"/>
              <a:t>Thus, the DJC’s cost-advantage after correcting for strategy is $11.49-$11.39=$.10. This means that if DJC were to copy our product strategy, they would still have a $.10 cost advantage. </a:t>
            </a:r>
          </a:p>
          <a:p>
            <a:pPr marL="196850" indent="-196850">
              <a:buFontTx/>
              <a:buAutoNum type="arabicPeriod"/>
            </a:pPr>
            <a:r>
              <a:rPr lang="en-US" smtClean="0"/>
              <a:t>So what? Addressing the second question: what can ACC do to protect itself?  Well, they could improve their costs by $1.92*.60 = $1.15 by adopting the efficiency tricks of DJC </a:t>
            </a:r>
            <a:r>
              <a:rPr lang="en-US" i="1" smtClean="0"/>
              <a:t>without </a:t>
            </a:r>
            <a:r>
              <a:rPr lang="en-US"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50" indent="-196850">
              <a:buFontTx/>
              <a:buAutoNum type="arabicPeriod"/>
            </a:pPr>
            <a:endParaRPr lang="en-US" smtClean="0"/>
          </a:p>
          <a:p>
            <a:pPr marL="196850" indent="-196850">
              <a:buFontTx/>
              <a:buAutoNum type="arabicPeriod"/>
            </a:pPr>
            <a:endParaRPr lang="en-US" smtClean="0"/>
          </a:p>
          <a:p>
            <a:pPr marL="196850" indent="-196850"/>
            <a:r>
              <a:rPr lang="en-US" smtClean="0"/>
              <a:t>General caveat: We must be careful in interpreting the COGS numbers.  These are </a:t>
            </a:r>
            <a:r>
              <a:rPr lang="en-US" i="1" smtClean="0"/>
              <a:t>standard </a:t>
            </a:r>
            <a:r>
              <a:rPr lang="en-US" smtClean="0"/>
              <a:t>costs; i.e., they represent the expected costs for a generic connector that we produce.</a:t>
            </a:r>
          </a:p>
          <a:p>
            <a:pPr marL="671513" lvl="1" indent="-196850">
              <a:buFontTx/>
              <a:buChar char="•"/>
            </a:pPr>
            <a:r>
              <a:rPr lang="en-US" smtClean="0"/>
              <a:t>It may be that these are costs for the standard market segment.  Hence, this would be to figure out how much OE ACC has in the standard segment.</a:t>
            </a:r>
          </a:p>
          <a:p>
            <a:pPr marL="671513" lvl="1" indent="-196850">
              <a:buFontTx/>
              <a:buChar char="•"/>
            </a:pPr>
            <a:r>
              <a:rPr lang="en-US" smtClean="0"/>
              <a:t>It also may be that these are expected costs for ACC, reflecting an average of actual historic costs (including both custom and commodity parts)</a:t>
            </a:r>
          </a:p>
          <a:p>
            <a:pPr marL="196850" indent="-196850"/>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200"/>
            <a:r>
              <a:rPr lang="en-US" smtClean="0"/>
              <a:t>© Van Mieghem</a:t>
            </a:r>
          </a:p>
        </p:txBody>
      </p:sp>
      <p:sp>
        <p:nvSpPr>
          <p:cNvPr id="87044" name="Rectangle 7"/>
          <p:cNvSpPr>
            <a:spLocks noGrp="1" noChangeArrowheads="1"/>
          </p:cNvSpPr>
          <p:nvPr>
            <p:ph type="sldNum" sz="quarter" idx="5"/>
          </p:nvPr>
        </p:nvSpPr>
        <p:spPr>
          <a:noFill/>
        </p:spPr>
        <p:txBody>
          <a:bodyPr/>
          <a:lstStyle/>
          <a:p>
            <a:pPr defTabSz="965200"/>
            <a:fld id="{AD76C7D5-75B3-4154-9BBC-03DC4AA03D2D}" type="slidenum">
              <a:rPr lang="en-US" smtClean="0"/>
              <a:pPr defTabSz="965200"/>
              <a:t>12</a:t>
            </a:fld>
            <a:endParaRPr lang="en-US"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38" indent="-236538">
              <a:lnSpc>
                <a:spcPct val="90000"/>
              </a:lnSpc>
            </a:pPr>
            <a:r>
              <a:rPr lang="en-US" smtClean="0"/>
              <a:t>How much is driven by volume?  Well, the total depreciation (which is the result of past investments and does not change if our actual volumes change) is spread over more units if we were running at higher utilization.  The analytics are simple: </a:t>
            </a:r>
          </a:p>
          <a:p>
            <a:pPr marL="236538" indent="-236538">
              <a:lnSpc>
                <a:spcPct val="90000"/>
              </a:lnSpc>
              <a:buFontTx/>
              <a:buAutoNum type="arabicPeriod"/>
            </a:pPr>
            <a:r>
              <a:rPr lang="en-US" smtClean="0"/>
              <a:t>explain them for DJC</a:t>
            </a:r>
          </a:p>
          <a:p>
            <a:pPr marL="236538" indent="-236538">
              <a:lnSpc>
                <a:spcPct val="90000"/>
              </a:lnSpc>
              <a:buFontTx/>
              <a:buAutoNum type="arabicPeriod"/>
            </a:pPr>
            <a:r>
              <a:rPr lang="en-US" smtClean="0"/>
              <a:t>As an exercise, let’s calculate them for ACC (on slide):</a:t>
            </a:r>
          </a:p>
          <a:p>
            <a:pPr marL="1658938" lvl="3" indent="-236538">
              <a:lnSpc>
                <a:spcPct val="90000"/>
              </a:lnSpc>
            </a:pPr>
            <a:r>
              <a:rPr lang="en-US" smtClean="0"/>
              <a:t>$5.10/ thousand</a:t>
            </a:r>
          </a:p>
          <a:p>
            <a:pPr marL="1658938" lvl="3" indent="-236538">
              <a:lnSpc>
                <a:spcPct val="90000"/>
              </a:lnSpc>
            </a:pPr>
            <a:r>
              <a:rPr lang="en-US" smtClean="0"/>
              <a:t>600M</a:t>
            </a:r>
          </a:p>
          <a:p>
            <a:pPr marL="1658938" lvl="3" indent="-236538">
              <a:lnSpc>
                <a:spcPct val="90000"/>
              </a:lnSpc>
            </a:pPr>
            <a:r>
              <a:rPr lang="en-US" smtClean="0"/>
              <a:t>420M </a:t>
            </a:r>
          </a:p>
          <a:p>
            <a:pPr marL="1658938" lvl="3" indent="-236538">
              <a:lnSpc>
                <a:spcPct val="90000"/>
              </a:lnSpc>
            </a:pPr>
            <a:r>
              <a:rPr lang="en-US" smtClean="0"/>
              <a:t>420/600= 70%</a:t>
            </a:r>
          </a:p>
          <a:p>
            <a:pPr marL="1658938" lvl="3" indent="-236538">
              <a:lnSpc>
                <a:spcPct val="90000"/>
              </a:lnSpc>
            </a:pPr>
            <a:r>
              <a:rPr lang="en-US" smtClean="0"/>
              <a:t>$5.10/tho*420M = $2.14M</a:t>
            </a:r>
          </a:p>
          <a:p>
            <a:pPr marL="1658938" lvl="3" indent="-236538">
              <a:lnSpc>
                <a:spcPct val="90000"/>
              </a:lnSpc>
            </a:pPr>
            <a:r>
              <a:rPr lang="en-US" smtClean="0"/>
              <a:t>85%</a:t>
            </a:r>
          </a:p>
          <a:p>
            <a:pPr marL="1658938" lvl="3" indent="-236538">
              <a:lnSpc>
                <a:spcPct val="90000"/>
              </a:lnSpc>
            </a:pPr>
            <a:r>
              <a:rPr lang="en-US" smtClean="0"/>
              <a:t>600*85%= 510M</a:t>
            </a:r>
          </a:p>
          <a:p>
            <a:pPr marL="1658938" lvl="3" indent="-236538">
              <a:lnSpc>
                <a:spcPct val="90000"/>
              </a:lnSpc>
            </a:pPr>
            <a:r>
              <a:rPr lang="en-US" smtClean="0"/>
              <a:t>$2.14/510= $4.20/thou </a:t>
            </a:r>
          </a:p>
          <a:p>
            <a:pPr marL="236538" indent="-236538">
              <a:lnSpc>
                <a:spcPct val="90000"/>
              </a:lnSpc>
            </a:pPr>
            <a:endParaRPr lang="en-US" smtClean="0"/>
          </a:p>
          <a:p>
            <a:pPr marL="236538" indent="-236538">
              <a:lnSpc>
                <a:spcPct val="90000"/>
              </a:lnSpc>
            </a:pPr>
            <a:r>
              <a:rPr lang="en-US" smtClean="0"/>
              <a:t>Check my book formula: Formula	c_F = F / R_s = 1.26/800= $1.575.  And c_F(Rs/R - 1) = 0.225 = 1.8-1.58. OK!</a:t>
            </a:r>
          </a:p>
          <a:p>
            <a:pPr marL="236538" indent="-236538">
              <a:lnSpc>
                <a:spcPct val="90000"/>
              </a:lnSpc>
            </a:pPr>
            <a:endParaRPr lang="en-US" smtClean="0"/>
          </a:p>
          <a:p>
            <a:pPr marL="236538" indent="-236538">
              <a:lnSpc>
                <a:spcPct val="90000"/>
              </a:lnSpc>
            </a:pPr>
            <a:r>
              <a:rPr lang="en-US" smtClean="0"/>
              <a:t>Correcting for volume effect, cost diff becomes 4.20 – 1.58 = 2.62, which is only $.72 or 22% (.72/3.30) less</a:t>
            </a:r>
          </a:p>
          <a:p>
            <a:pPr marL="236538" indent="-236538">
              <a:lnSpc>
                <a:spcPct val="90000"/>
              </a:lnSpc>
            </a:pPr>
            <a:r>
              <a:rPr lang="en-US" b="1" i="1" smtClean="0">
                <a:solidFill>
                  <a:srgbClr val="FF0000"/>
                </a:solidFill>
              </a:rPr>
              <a:t>What does this mean?  Is this good news for ACC?</a:t>
            </a:r>
          </a:p>
          <a:p>
            <a:pPr marL="236538" indent="-236538">
              <a:lnSpc>
                <a:spcPct val="90000"/>
              </a:lnSpc>
            </a:pPr>
            <a:r>
              <a:rPr lang="en-US" smtClean="0"/>
              <a:t>	- No, a small volume effect is bad for ACC because:</a:t>
            </a:r>
          </a:p>
          <a:p>
            <a:pPr marL="236538" indent="-236538">
              <a:lnSpc>
                <a:spcPct val="90000"/>
              </a:lnSpc>
              <a:buFontTx/>
              <a:buAutoNum type="arabicPeriod"/>
            </a:pPr>
            <a:r>
              <a:rPr lang="en-US" smtClean="0"/>
              <a:t>even if market picks up, ACC’s utilization would increase, but its cost would only marginally improve, and still be above DJC’s.</a:t>
            </a:r>
          </a:p>
          <a:p>
            <a:pPr marL="236538" indent="-236538">
              <a:lnSpc>
                <a:spcPct val="90000"/>
              </a:lnSpc>
              <a:buFontTx/>
              <a:buAutoNum type="arabicPeriod"/>
            </a:pPr>
            <a:r>
              <a:rPr lang="en-US" smtClean="0"/>
              <a:t>If DJC were to enter, it would face similar low volume conditions, but still its cost wouldn’t increase much.</a:t>
            </a:r>
          </a:p>
          <a:p>
            <a:pPr marL="236538" indent="-236538">
              <a:lnSpc>
                <a:spcPct val="90000"/>
              </a:lnSpc>
            </a:pPr>
            <a:r>
              <a:rPr lang="en-US" smtClean="0"/>
              <a:t>Note:</a:t>
            </a:r>
          </a:p>
          <a:p>
            <a:pPr marL="236538" indent="-236538">
              <a:lnSpc>
                <a:spcPct val="90000"/>
              </a:lnSpc>
              <a:buFontTx/>
              <a:buChar char="-"/>
            </a:pPr>
            <a:r>
              <a:rPr lang="en-US" smtClean="0"/>
              <a:t>Because of excess capacity in US market, DJC won’t be able to adopt (at least in the short run) its full-utilization strategy in a new US facility.</a:t>
            </a:r>
          </a:p>
          <a:p>
            <a:pPr marL="236538" indent="-236538">
              <a:lnSpc>
                <a:spcPct val="90000"/>
              </a:lnSpc>
              <a:buFontTx/>
              <a:buChar char="-"/>
            </a:pPr>
            <a:r>
              <a:rPr lang="en-US" b="1" smtClean="0"/>
              <a:t>Why do we worry about depreciation?  </a:t>
            </a:r>
            <a:r>
              <a:rPr lang="en-US" smtClean="0"/>
              <a:t>Economics tells us that we should price at marginal cost and leave out any sunk and fixed cost.  This is true in the short run and corresponds to “dumping.”  In the long run, we must cover fixed costs.</a:t>
            </a:r>
          </a:p>
          <a:p>
            <a:pPr marL="236538" indent="-236538">
              <a:lnSpc>
                <a:spcPct val="90000"/>
              </a:lnSpc>
              <a:buFontTx/>
              <a:buChar char="-"/>
            </a:pPr>
            <a:r>
              <a:rPr lang="en-US" smtClean="0"/>
              <a:t>Some students may argue that depreciation for DJC in US will increase b/c of new investment.  That is true </a:t>
            </a:r>
            <a:r>
              <a:rPr lang="en-US" i="1" smtClean="0"/>
              <a:t>if </a:t>
            </a:r>
            <a:r>
              <a:rPr lang="en-US" smtClean="0"/>
              <a:t>CapEx in US is much higher than Japan.  Otherwise, depreciation horizon will probably be similar so effect would be small.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200"/>
            <a:r>
              <a:rPr lang="en-US" smtClean="0"/>
              <a:t>© Van Mieghem</a:t>
            </a:r>
          </a:p>
        </p:txBody>
      </p:sp>
      <p:sp>
        <p:nvSpPr>
          <p:cNvPr id="88068" name="Rectangle 7"/>
          <p:cNvSpPr>
            <a:spLocks noGrp="1" noChangeArrowheads="1"/>
          </p:cNvSpPr>
          <p:nvPr>
            <p:ph type="sldNum" sz="quarter" idx="5"/>
          </p:nvPr>
        </p:nvSpPr>
        <p:spPr>
          <a:noFill/>
        </p:spPr>
        <p:txBody>
          <a:bodyPr/>
          <a:lstStyle/>
          <a:p>
            <a:pPr defTabSz="965200"/>
            <a:fld id="{D6369F6C-11D1-4EF2-9262-8E8CC9B1921E}" type="slidenum">
              <a:rPr lang="en-US" smtClean="0"/>
              <a:pPr defTabSz="965200"/>
              <a:t>13</a:t>
            </a:fld>
            <a:endParaRPr lang="en-US" smtClean="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76" tIns="48239" rIns="96476" bIns="48239"/>
          <a:lstStyle/>
          <a:p>
            <a:r>
              <a:rPr lang="en-US" smtClean="0"/>
              <a:t>Recall: the entire objective of the break up calculation is to do volume and strategic, and from that estimate/forecast where the yellow position would fall.</a:t>
            </a:r>
          </a:p>
          <a:p>
            <a:r>
              <a:rPr lang="en-US" smtClean="0"/>
              <a:t>Now: why the minus sign?  Well, if you look at the directions of the arrows, it’s clear.</a:t>
            </a:r>
          </a:p>
          <a:p>
            <a:r>
              <a:rPr lang="en-US" smtClean="0"/>
              <a:t>But let’s go back to our depreciation calculation and check it:  </a:t>
            </a:r>
          </a:p>
          <a:p>
            <a:r>
              <a:rPr lang="en-US" smtClean="0"/>
              <a:t>The case data was: </a:t>
            </a:r>
            <a:r>
              <a:rPr lang="en-US" smtClean="0">
                <a:latin typeface="Symbol" pitchFamily="18" charset="2"/>
              </a:rPr>
              <a:t>D</a:t>
            </a:r>
            <a:r>
              <a:rPr lang="en-US" smtClean="0"/>
              <a:t>C =  $5.1-1.8 = 3.3</a:t>
            </a:r>
          </a:p>
          <a:p>
            <a:r>
              <a:rPr lang="en-US" smtClean="0"/>
              <a:t>We calculated that volume effects were (5.1 – 4.2)=.9 for ACC and  (1.8 – 1.58) = .22 for DJC</a:t>
            </a:r>
          </a:p>
          <a:p>
            <a:r>
              <a:rPr lang="en-US" smtClean="0"/>
              <a:t>We also found that, correcting for this volume, we got that (</a:t>
            </a:r>
            <a:r>
              <a:rPr lang="en-US" smtClean="0">
                <a:latin typeface="Symbol" pitchFamily="18" charset="2"/>
              </a:rPr>
              <a:t>D</a:t>
            </a:r>
            <a:r>
              <a:rPr lang="en-US" smtClean="0"/>
              <a:t>C</a:t>
            </a:r>
            <a:r>
              <a:rPr lang="en-US" baseline="-25000" smtClean="0"/>
              <a:t>S</a:t>
            </a:r>
            <a:r>
              <a:rPr lang="en-US" smtClean="0"/>
              <a:t> +</a:t>
            </a:r>
            <a:r>
              <a:rPr lang="en-US" smtClean="0">
                <a:latin typeface="Symbol" pitchFamily="18" charset="2"/>
              </a:rPr>
              <a:t>D</a:t>
            </a:r>
            <a:r>
              <a:rPr lang="en-US" smtClean="0"/>
              <a:t>C</a:t>
            </a:r>
            <a:r>
              <a:rPr lang="en-US" baseline="-25000" smtClean="0"/>
              <a:t>OE</a:t>
            </a:r>
            <a:r>
              <a:rPr lang="en-US" smtClean="0"/>
              <a:t>) = 4.2-1.58 = 2.62.</a:t>
            </a:r>
          </a:p>
          <a:p>
            <a:endParaRPr lang="en-US" smtClean="0"/>
          </a:p>
          <a:p>
            <a:r>
              <a:rPr lang="en-US" smtClean="0"/>
              <a:t>Now, check the sum: $3.3  =  2.62         	+ 0.9             	- 0.22 INDEED!</a:t>
            </a:r>
          </a:p>
          <a:p>
            <a:pPr lvl="1">
              <a:spcBef>
                <a:spcPts val="625"/>
              </a:spcBef>
            </a:pPr>
            <a:r>
              <a:rPr lang="en-US" smtClean="0"/>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200"/>
            <a:r>
              <a:rPr lang="en-US" smtClean="0"/>
              <a:t>© Van Mieghem</a:t>
            </a:r>
          </a:p>
        </p:txBody>
      </p:sp>
      <p:sp>
        <p:nvSpPr>
          <p:cNvPr id="89092" name="Rectangle 7"/>
          <p:cNvSpPr>
            <a:spLocks noGrp="1" noChangeArrowheads="1"/>
          </p:cNvSpPr>
          <p:nvPr>
            <p:ph type="sldNum" sz="quarter" idx="5"/>
          </p:nvPr>
        </p:nvSpPr>
        <p:spPr>
          <a:noFill/>
        </p:spPr>
        <p:txBody>
          <a:bodyPr/>
          <a:lstStyle/>
          <a:p>
            <a:pPr defTabSz="965200"/>
            <a:fld id="{0A0AE166-977E-4729-AB0F-B3661AA6E955}" type="slidenum">
              <a:rPr lang="en-US" smtClean="0"/>
              <a:pPr defTabSz="965200"/>
              <a:t>14</a:t>
            </a:fld>
            <a:endParaRPr lang="en-US"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8" y="3716338"/>
            <a:ext cx="6791325" cy="5629275"/>
          </a:xfrm>
          <a:noFill/>
          <a:ln/>
        </p:spPr>
        <p:txBody>
          <a:bodyPr/>
          <a:lstStyle/>
          <a:p>
            <a:r>
              <a:rPr lang="en-US" dirty="0" smtClean="0"/>
              <a:t>This is also called a utilization profile, very important and worthwhile to discuss in detail per line item (</a:t>
            </a:r>
            <a:r>
              <a:rPr lang="en-US" dirty="0" smtClean="0">
                <a:solidFill>
                  <a:srgbClr val="FF0000"/>
                </a:solidFill>
              </a:rPr>
              <a:t>be prepared to discuss two first rows in detail</a:t>
            </a:r>
            <a:r>
              <a:rPr lang="en-US" dirty="0" smtClean="0"/>
              <a:t>!):</a:t>
            </a:r>
          </a:p>
          <a:p>
            <a:r>
              <a:rPr lang="en-US" b="1" u="sng" dirty="0" smtClean="0"/>
              <a:t>Scheduled availability</a:t>
            </a:r>
            <a:r>
              <a:rPr lang="en-US" dirty="0" smtClean="0"/>
              <a:t>: </a:t>
            </a:r>
          </a:p>
          <a:p>
            <a:r>
              <a:rPr lang="en-US" dirty="0" smtClean="0"/>
              <a:t>is the total amount of time we plan to have the plant “open and staffed.” Notice that ACC does not work weekends, which amounts to 80 days less (the remaining 2*52-80=24 days is vacation etc.)</a:t>
            </a:r>
          </a:p>
          <a:p>
            <a:r>
              <a:rPr lang="en-US" dirty="0" smtClean="0"/>
              <a:t>It can be argued this is one way of implementing a 22.9% safety capacity relative to DJC.  Recall queuing: safety capacity is necessary for allowing high responsiveness.  </a:t>
            </a:r>
          </a:p>
          <a:p>
            <a:r>
              <a:rPr lang="en-US" dirty="0" smtClean="0"/>
              <a:t>On the other hand, the strategic choice for responsiveness was 85%, only 15% relative to DJC's 100%.</a:t>
            </a:r>
          </a:p>
          <a:p>
            <a:r>
              <a:rPr lang="en-US" dirty="0" smtClean="0"/>
              <a:t>Thus the remaining is more scheduled idleness than we strategically wanted, hence OE.</a:t>
            </a:r>
          </a:p>
          <a:p>
            <a:endParaRPr lang="en-US" dirty="0" smtClean="0"/>
          </a:p>
          <a:p>
            <a:r>
              <a:rPr lang="en-US" b="1" u="sng" dirty="0" smtClean="0"/>
              <a:t>Non-scheduled utilization loss</a:t>
            </a:r>
            <a:r>
              <a:rPr lang="en-US" dirty="0"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smtClean="0"/>
              <a:t> and 15% (ACC), or -2.5% net.</a:t>
            </a:r>
            <a:endParaRPr lang="en-US" dirty="0" smtClean="0"/>
          </a:p>
          <a:p>
            <a:r>
              <a:rPr lang="en-US" dirty="0" smtClean="0"/>
              <a:t>Working backward, we have:</a:t>
            </a:r>
          </a:p>
          <a:p>
            <a:r>
              <a:rPr lang="en-US" dirty="0" smtClean="0"/>
              <a:t>Scheduled operating days		330	250</a:t>
            </a:r>
          </a:p>
          <a:p>
            <a:r>
              <a:rPr lang="en-US" dirty="0" smtClean="0"/>
              <a:t>Strategically targeted utilization		100%	 85%		</a:t>
            </a:r>
          </a:p>
          <a:p>
            <a:r>
              <a:rPr lang="en-US" dirty="0" smtClean="0"/>
              <a:t>Loss during scheduled operating (absolute days)	0	37.5 days		</a:t>
            </a:r>
          </a:p>
          <a:p>
            <a:r>
              <a:rPr lang="en-US" dirty="0" smtClean="0"/>
              <a:t>As percentage of total available time of 350	0%	10.7%	-10.7% = strategic idleness</a:t>
            </a:r>
          </a:p>
          <a:p>
            <a:endParaRPr lang="en-US" dirty="0" smtClean="0"/>
          </a:p>
          <a:p>
            <a:r>
              <a:rPr lang="en-US" dirty="0" smtClean="0"/>
              <a:t>The remaining items are fairly straightforward:</a:t>
            </a:r>
          </a:p>
          <a:p>
            <a:r>
              <a:rPr lang="en-US" b="1" u="sng" dirty="0" smtClean="0"/>
              <a:t>Process failure</a:t>
            </a:r>
            <a:r>
              <a:rPr lang="en-US" dirty="0" smtClean="0"/>
              <a:t> = breakdowns and downtime to repair.  Due to various reasons: running at too high speed, not running proven technologies, process not in control, etc.  Smart OM takes care of this = OE</a:t>
            </a:r>
          </a:p>
          <a:p>
            <a:r>
              <a:rPr lang="en-US" b="1" u="sng" dirty="0" smtClean="0"/>
              <a:t>Preventive maintenance</a:t>
            </a:r>
            <a:r>
              <a:rPr lang="en-US" dirty="0" smtClean="0"/>
              <a:t> = down for scheduled maintenance.  More of this would reduce failures.  Again, smart OM does this = OE.</a:t>
            </a:r>
          </a:p>
          <a:p>
            <a:r>
              <a:rPr lang="en-US" b="1" u="sng" dirty="0" smtClean="0"/>
              <a:t>Process changeovers</a:t>
            </a:r>
            <a:r>
              <a:rPr lang="en-US" dirty="0" smtClean="0"/>
              <a:t> = variety related = S. (although even this can be improved using setup time reduction-SMED)</a:t>
            </a:r>
          </a:p>
          <a:p>
            <a:r>
              <a:rPr lang="en-US" b="1" u="sng" dirty="0" smtClean="0"/>
              <a:t>Quality loss</a:t>
            </a:r>
            <a:r>
              <a:rPr lang="en-US" dirty="0" smtClean="0"/>
              <a:t> = good OM puts quality at source and SPC = OE</a:t>
            </a:r>
          </a:p>
          <a:p>
            <a:r>
              <a:rPr lang="en-US" dirty="0" smtClean="0"/>
              <a:t>Note: this measures productivity!</a:t>
            </a:r>
          </a:p>
          <a:p>
            <a:r>
              <a:rPr lang="en-US" dirty="0" smtClean="0"/>
              <a:t>*Notice that 70% utilization does not match the 30.2% asset </a:t>
            </a:r>
            <a:r>
              <a:rPr lang="en-US" dirty="0" err="1" smtClean="0"/>
              <a:t>utlization</a:t>
            </a:r>
            <a:r>
              <a:rPr lang="en-US" dirty="0" smtClean="0"/>
              <a:t> number. Reason: different measures (units vs. time +</a:t>
            </a:r>
          </a:p>
          <a:p>
            <a:r>
              <a:rPr lang="en-US" dirty="0" smtClean="0"/>
              <a:t>Rated capacity vs. theoretical capacity).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200"/>
            <a:r>
              <a:rPr lang="en-US" smtClean="0"/>
              <a:t>© Van Mieghem</a:t>
            </a:r>
          </a:p>
        </p:txBody>
      </p:sp>
      <p:sp>
        <p:nvSpPr>
          <p:cNvPr id="90116" name="Rectangle 7"/>
          <p:cNvSpPr>
            <a:spLocks noGrp="1" noChangeArrowheads="1"/>
          </p:cNvSpPr>
          <p:nvPr>
            <p:ph type="sldNum" sz="quarter" idx="5"/>
          </p:nvPr>
        </p:nvSpPr>
        <p:spPr>
          <a:noFill/>
        </p:spPr>
        <p:txBody>
          <a:bodyPr/>
          <a:lstStyle/>
          <a:p>
            <a:pPr defTabSz="965200"/>
            <a:fld id="{AA637F3A-2C69-4FB8-B355-2D095E9638F2}" type="slidenum">
              <a:rPr lang="en-US" smtClean="0"/>
              <a:pPr defTabSz="965200"/>
              <a:t>15</a:t>
            </a:fld>
            <a:endParaRPr lang="en-US"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50" indent="-196850"/>
            <a:r>
              <a:rPr lang="en-US" b="1" smtClean="0"/>
              <a:t>Focus on the last line: </a:t>
            </a:r>
            <a:r>
              <a:rPr lang="en-US" smtClean="0">
                <a:latin typeface="Symbol" pitchFamily="18" charset="2"/>
              </a:rPr>
              <a:t>D</a:t>
            </a:r>
            <a:r>
              <a:rPr lang="en-US" i="1" smtClean="0"/>
              <a:t>C</a:t>
            </a:r>
            <a:r>
              <a:rPr lang="en-US" baseline="-25000" smtClean="0"/>
              <a:t>OE </a:t>
            </a:r>
            <a:r>
              <a:rPr lang="en-US" smtClean="0">
                <a:cs typeface="Times New Roman" pitchFamily="18" charset="0"/>
              </a:rPr>
              <a:t>≈</a:t>
            </a:r>
            <a:r>
              <a:rPr lang="en-US" smtClean="0"/>
              <a:t> $4.92 out of </a:t>
            </a:r>
            <a:r>
              <a:rPr lang="en-US" smtClean="0">
                <a:latin typeface="Symbol" pitchFamily="18" charset="2"/>
              </a:rPr>
              <a:t>D</a:t>
            </a:r>
            <a:r>
              <a:rPr lang="en-US" i="1" smtClean="0"/>
              <a:t>C = </a:t>
            </a:r>
            <a:r>
              <a:rPr lang="en-US" smtClean="0"/>
              <a:t>13.54 is only 36%.  So?</a:t>
            </a:r>
          </a:p>
          <a:p>
            <a:pPr marL="196850" indent="-196850">
              <a:buFontTx/>
              <a:buChar char="•"/>
            </a:pPr>
            <a:r>
              <a:rPr lang="en-US" smtClean="0"/>
              <a:t>This shows that there is a considerable strategic trade-off between low-cost (DJC) and innovation/responsiveness (flexibility of ACC): more than 60% of the overal cost advantage is from trading off less flexibility for lower cost, which is </a:t>
            </a:r>
            <a:r>
              <a:rPr lang="en-US" i="1" smtClean="0"/>
              <a:t>good news </a:t>
            </a:r>
            <a:r>
              <a:rPr lang="en-US" smtClean="0"/>
              <a:t>for ACC!  In other words: I am siding with Andy Li!</a:t>
            </a:r>
          </a:p>
          <a:p>
            <a:pPr marL="196850" indent="-196850">
              <a:buFontTx/>
              <a:buChar char="•"/>
            </a:pPr>
            <a:r>
              <a:rPr lang="en-US" smtClean="0"/>
              <a:t>well, our estimate is that DJC would still have a $4.92 cost-advantage if it used its processes to target our custom segment </a:t>
            </a:r>
            <a:r>
              <a:rPr lang="en-US" i="1" smtClean="0"/>
              <a:t>and if it can reach its target full capacity </a:t>
            </a:r>
            <a:r>
              <a:rPr lang="en-US" smtClean="0"/>
              <a:t>(which is unlikely). Not good!</a:t>
            </a:r>
          </a:p>
          <a:p>
            <a:pPr marL="196850" indent="-196850">
              <a:buFontTx/>
              <a:buChar char="•"/>
            </a:pPr>
            <a:r>
              <a:rPr lang="en-US" smtClean="0"/>
              <a:t>But that assumes ACC does nothing.  Now use this analysis to design a competitive response!</a:t>
            </a:r>
          </a:p>
          <a:p>
            <a:pPr marL="196850" indent="-196850">
              <a:buFontTx/>
              <a:buChar char="•"/>
            </a:pPr>
            <a:endParaRPr lang="en-US" b="1" smtClean="0"/>
          </a:p>
          <a:p>
            <a:pPr marL="196850" indent="-196850"/>
            <a:r>
              <a:rPr lang="en-US" smtClean="0"/>
              <a:t>Remarks on Labor Cost Analysis:</a:t>
            </a:r>
          </a:p>
          <a:p>
            <a:pPr marL="196850" indent="-196850">
              <a:buFontTx/>
              <a:buChar char="•"/>
            </a:pPr>
            <a:r>
              <a:rPr lang="en-US" smtClean="0"/>
              <a:t>Labor is without question the most “debatable” line item and unfortunately has the biggest impact on </a:t>
            </a:r>
            <a:r>
              <a:rPr lang="en-US" smtClean="0">
                <a:latin typeface="Symbol" pitchFamily="18" charset="2"/>
              </a:rPr>
              <a:t>D</a:t>
            </a:r>
            <a:r>
              <a:rPr lang="en-US" i="1" smtClean="0"/>
              <a:t>C</a:t>
            </a:r>
            <a:r>
              <a:rPr lang="en-US" baseline="-25000" smtClean="0"/>
              <a:t>OE </a:t>
            </a:r>
            <a:r>
              <a:rPr lang="en-US" smtClean="0"/>
              <a:t>impact That can be interpreted in two ways: </a:t>
            </a:r>
          </a:p>
          <a:p>
            <a:pPr marL="671513" lvl="1" indent="-196850">
              <a:buFontTx/>
              <a:buAutoNum type="arabicPeriod"/>
            </a:pPr>
            <a:r>
              <a:rPr lang="en-US" smtClean="0"/>
              <a:t>a weakness of the analytics, or </a:t>
            </a:r>
          </a:p>
          <a:p>
            <a:pPr marL="671513" lvl="1" indent="-196850">
              <a:buFontTx/>
              <a:buAutoNum type="arabicPeriod"/>
            </a:pPr>
            <a:r>
              <a:rPr lang="en-US" smtClean="0"/>
              <a:t>it demonstrates that the impact of labor exceeds that of material efficiency and capital depreciation.  The debate then centers on the question whether DJC could get the same labor efficiencies in the US.</a:t>
            </a:r>
          </a:p>
          <a:p>
            <a:pPr marL="196850" indent="-196850">
              <a:buFontTx/>
              <a:buChar char="•"/>
            </a:pPr>
            <a:r>
              <a:rPr lang="en-US" smtClean="0"/>
              <a:t>Another approach for labor is to use exhibit 5 and calculate total number of employees per category.</a:t>
            </a:r>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endParaRPr lang="en-US" smtClean="0"/>
          </a:p>
          <a:p>
            <a:pPr marL="196850" indent="-196850"/>
            <a:r>
              <a:rPr lang="en-US"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50" indent="-196850"/>
            <a:r>
              <a:rPr lang="en-US"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5" y="6784975"/>
            <a:ext cx="4125913" cy="1323975"/>
          </a:xfrm>
          <a:prstGeom prst="rect">
            <a:avLst/>
          </a:prstGeom>
          <a:noFill/>
          <a:ln w="9525" algn="ctr">
            <a:noFill/>
            <a:prstDash val="dash"/>
            <a:miter lim="800000"/>
            <a:headEnd/>
            <a:tailEnd/>
          </a:ln>
        </p:spPr>
      </p:pic>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smtClean="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65200"/>
            <a:fld id="{939C5198-139C-45BC-991E-30CA4DE2E1C2}" type="slidenum">
              <a:rPr lang="en-US" sz="1200" smtClean="0">
                <a:solidFill>
                  <a:srgbClr val="000000"/>
                </a:solidFill>
                <a:latin typeface="Arial" pitchFamily="34" charset="0"/>
                <a:cs typeface="Arial" pitchFamily="34" charset="0"/>
              </a:rPr>
              <a:pPr defTabSz="965200"/>
              <a:t>17</a:t>
            </a:fld>
            <a:endParaRPr lang="en-US" sz="1200" smtClean="0">
              <a:solidFill>
                <a:srgbClr val="000000"/>
              </a:solidFill>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200"/>
            <a:r>
              <a:rPr lang="en-US" smtClean="0"/>
              <a:t>© Van Mieghem</a:t>
            </a:r>
          </a:p>
        </p:txBody>
      </p:sp>
      <p:sp>
        <p:nvSpPr>
          <p:cNvPr id="92164" name="Rectangle 7"/>
          <p:cNvSpPr>
            <a:spLocks noGrp="1" noChangeArrowheads="1"/>
          </p:cNvSpPr>
          <p:nvPr>
            <p:ph type="sldNum" sz="quarter" idx="5"/>
          </p:nvPr>
        </p:nvSpPr>
        <p:spPr>
          <a:noFill/>
        </p:spPr>
        <p:txBody>
          <a:bodyPr/>
          <a:lstStyle/>
          <a:p>
            <a:pPr defTabSz="965200"/>
            <a:fld id="{91C0D962-1F9C-4307-90AF-248A5D4894CE}" type="slidenum">
              <a:rPr lang="en-US" smtClean="0"/>
              <a:pPr defTabSz="965200"/>
              <a:t>18</a:t>
            </a:fld>
            <a:endParaRPr lang="en-US" smtClean="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5"/>
            <a:ext cx="6503988" cy="5029200"/>
          </a:xfrm>
          <a:solidFill>
            <a:srgbClr val="FFFFFF"/>
          </a:solidFill>
          <a:ln/>
        </p:spPr>
        <p:txBody>
          <a:bodyPr lIns="94896" tIns="47447" rIns="94896" bIns="47447"/>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200"/>
            <a:r>
              <a:rPr lang="en-US" smtClean="0"/>
              <a:t>© Van Mieghem</a:t>
            </a:r>
          </a:p>
        </p:txBody>
      </p:sp>
      <p:sp>
        <p:nvSpPr>
          <p:cNvPr id="96260" name="Rectangle 7"/>
          <p:cNvSpPr>
            <a:spLocks noGrp="1" noChangeArrowheads="1"/>
          </p:cNvSpPr>
          <p:nvPr>
            <p:ph type="sldNum" sz="quarter" idx="5"/>
          </p:nvPr>
        </p:nvSpPr>
        <p:spPr>
          <a:noFill/>
        </p:spPr>
        <p:txBody>
          <a:bodyPr/>
          <a:lstStyle/>
          <a:p>
            <a:pPr defTabSz="965200"/>
            <a:fld id="{E415FFFF-EA9E-4938-AB51-61CCB4E6930E}" type="slidenum">
              <a:rPr lang="en-US" smtClean="0"/>
              <a:pPr defTabSz="965200"/>
              <a:t>19</a:t>
            </a:fld>
            <a:endParaRPr lang="en-US"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50" indent="-196850"/>
            <a:r>
              <a:rPr lang="en-US" dirty="0" smtClean="0"/>
              <a:t>What</a:t>
            </a:r>
            <a:r>
              <a:rPr lang="en-US" baseline="0" dirty="0" smtClean="0"/>
              <a:t> we have covered so far in the course can be summarized as follows:</a:t>
            </a:r>
          </a:p>
          <a:p>
            <a:pPr marL="196850" indent="-196850"/>
            <a:endParaRPr lang="en-US" baseline="0" dirty="0" smtClean="0"/>
          </a:p>
          <a:p>
            <a:pPr marL="196850" indent="-196850"/>
            <a:r>
              <a:rPr lang="en-US" baseline="0" dirty="0" smtClean="0"/>
              <a:t>Consider, as we shall see later in the course, your system has two operating locations: Mexico and China.</a:t>
            </a:r>
          </a:p>
          <a:p>
            <a:pPr marL="196850" indent="-196850">
              <a:buFontTx/>
              <a:buChar char="-"/>
            </a:pPr>
            <a:r>
              <a:rPr lang="en-US" baseline="0" dirty="0" smtClean="0"/>
              <a:t>Current system = produce each product at each location.  Linear intuitive management leads to a proportional increase in costs when doubling the number of products.</a:t>
            </a:r>
          </a:p>
          <a:p>
            <a:pPr marL="196850" indent="-196850">
              <a:buFontTx/>
              <a:buChar char="-"/>
            </a:pPr>
            <a:r>
              <a:rPr lang="en-US" baseline="0" dirty="0" smtClean="0"/>
              <a:t>Optimizing current system = optimizing each location in terms of inventory and production levels.  </a:t>
            </a:r>
            <a:r>
              <a:rPr lang="en-US" i="1" baseline="0" dirty="0" smtClean="0"/>
              <a:t>What cost increase do you expect?  </a:t>
            </a:r>
            <a:r>
              <a:rPr lang="en-US" i="0" baseline="0" dirty="0" smtClean="0"/>
              <a:t>Square root = x 1.4 instead of x 2.</a:t>
            </a:r>
          </a:p>
          <a:p>
            <a:pPr marL="196850" indent="-196850">
              <a:buFontTx/>
              <a:buChar char="-"/>
            </a:pPr>
            <a:r>
              <a:rPr lang="en-US" i="0" baseline="0" dirty="0" smtClean="0"/>
              <a:t>Moving to an optimal system = consider this an integrated global network where you optimize product allocation and use dual sourcing.</a:t>
            </a:r>
            <a:endParaRPr lang="en-US" baseline="0" dirty="0" smtClean="0"/>
          </a:p>
          <a:p>
            <a:pPr marL="196850" indent="-196850"/>
            <a:endParaRPr lang="en-US" baseline="0" dirty="0" smtClean="0"/>
          </a:p>
          <a:p>
            <a:pPr marL="196850" marR="0" indent="-196850" algn="l" defTabSz="914400" rtl="0" eaLnBrk="0" fontAlgn="base" latinLnBrk="0" hangingPunct="0">
              <a:lnSpc>
                <a:spcPct val="100000"/>
              </a:lnSpc>
              <a:spcBef>
                <a:spcPct val="30000"/>
              </a:spcBef>
              <a:spcAft>
                <a:spcPct val="0"/>
              </a:spcAft>
              <a:buClrTx/>
              <a:buSzTx/>
              <a:buFontTx/>
              <a:buNone/>
              <a:tabLst/>
              <a:defRPr/>
            </a:pPr>
            <a:r>
              <a:rPr lang="en-US" dirty="0" smtClean="0"/>
              <a:t>Operations management is about optimizing the existing system – this defines the trade-off curve for the given system.</a:t>
            </a:r>
          </a:p>
          <a:p>
            <a:pPr marL="196850" marR="0" indent="-196850" algn="l" defTabSz="914400" rtl="0" eaLnBrk="0" fontAlgn="base" latinLnBrk="0" hangingPunct="0">
              <a:lnSpc>
                <a:spcPct val="100000"/>
              </a:lnSpc>
              <a:spcBef>
                <a:spcPct val="30000"/>
              </a:spcBef>
              <a:spcAft>
                <a:spcPct val="0"/>
              </a:spcAft>
              <a:buClrTx/>
              <a:buSzTx/>
              <a:buFontTx/>
              <a:buNone/>
              <a:tabLst/>
              <a:defRPr/>
            </a:pPr>
            <a:r>
              <a:rPr lang="en-US" dirty="0" smtClean="0"/>
              <a:t>Operations strategy is about optimizing the entire operating system, and thereby moving to a better trade-off curve,</a:t>
            </a:r>
          </a:p>
          <a:p>
            <a:pPr marL="196850" marR="0" indent="-196850" algn="l" defTabSz="914400" rtl="0" eaLnBrk="0" fontAlgn="base" latinLnBrk="0" hangingPunct="0">
              <a:lnSpc>
                <a:spcPct val="100000"/>
              </a:lnSpc>
              <a:spcBef>
                <a:spcPct val="30000"/>
              </a:spcBef>
              <a:spcAft>
                <a:spcPct val="0"/>
              </a:spcAft>
              <a:buClrTx/>
              <a:buSzTx/>
              <a:buFontTx/>
              <a:buNone/>
              <a:tabLst/>
              <a:defRPr/>
            </a:pPr>
            <a:r>
              <a:rPr lang="en-US" dirty="0" smtClean="0"/>
              <a:t>and hopefully being</a:t>
            </a:r>
            <a:r>
              <a:rPr lang="en-US" baseline="0" dirty="0" smtClean="0"/>
              <a:t> and pushing t</a:t>
            </a:r>
            <a:r>
              <a:rPr lang="en-US" dirty="0" smtClean="0"/>
              <a:t>he frontier out.</a:t>
            </a:r>
          </a:p>
          <a:p>
            <a:pPr marL="196850" marR="0" indent="-19685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96850" marR="0" indent="-196850" algn="l" defTabSz="914400" rtl="0" eaLnBrk="0" fontAlgn="base" latinLnBrk="0" hangingPunct="0">
              <a:lnSpc>
                <a:spcPct val="100000"/>
              </a:lnSpc>
              <a:spcBef>
                <a:spcPct val="30000"/>
              </a:spcBef>
              <a:spcAft>
                <a:spcPct val="0"/>
              </a:spcAft>
              <a:buClrTx/>
              <a:buSzTx/>
              <a:buFontTx/>
              <a:buNone/>
              <a:tabLst/>
              <a:defRPr/>
            </a:pPr>
            <a:r>
              <a:rPr lang="en-US" dirty="0" smtClean="0"/>
              <a:t>The goal = to be the frontier = nobody can provide more differentiation</a:t>
            </a:r>
            <a:r>
              <a:rPr lang="en-US" baseline="0" dirty="0" smtClean="0"/>
              <a:t> at your cost, or your differentiation at lower cost.</a:t>
            </a:r>
            <a:endParaRPr lang="en-US" dirty="0" smtClean="0"/>
          </a:p>
          <a:p>
            <a:pPr marL="196850" marR="0" indent="-19685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96850" marR="0" indent="-19685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96850" indent="-196850"/>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20</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2</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5200"/>
            <a:r>
              <a:rPr lang="en-US" smtClean="0"/>
              <a:t>© Van Mieghem</a:t>
            </a:r>
          </a:p>
        </p:txBody>
      </p:sp>
      <p:sp>
        <p:nvSpPr>
          <p:cNvPr id="104452" name="Rectangle 7"/>
          <p:cNvSpPr>
            <a:spLocks noGrp="1" noChangeArrowheads="1"/>
          </p:cNvSpPr>
          <p:nvPr>
            <p:ph type="sldNum" sz="quarter" idx="5"/>
          </p:nvPr>
        </p:nvSpPr>
        <p:spPr>
          <a:noFill/>
        </p:spPr>
        <p:txBody>
          <a:bodyPr/>
          <a:lstStyle/>
          <a:p>
            <a:pPr defTabSz="965200"/>
            <a:fld id="{14C6BE8B-345A-4DE0-A614-39E3C9F08C44}" type="slidenum">
              <a:rPr lang="en-US" smtClean="0"/>
              <a:pPr defTabSz="965200"/>
              <a:t>21</a:t>
            </a:fld>
            <a:endParaRPr lang="en-US"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5475" name="Rectangle 6"/>
          <p:cNvSpPr>
            <a:spLocks noGrp="1" noChangeArrowheads="1"/>
          </p:cNvSpPr>
          <p:nvPr>
            <p:ph type="ftr" sz="quarter" idx="4"/>
          </p:nvPr>
        </p:nvSpPr>
        <p:spPr>
          <a:noFill/>
        </p:spPr>
        <p:txBody>
          <a:bodyPr/>
          <a:lstStyle/>
          <a:p>
            <a:pPr defTabSz="965200"/>
            <a:r>
              <a:rPr lang="en-US" smtClean="0"/>
              <a:t>© Van Mieghem</a:t>
            </a:r>
          </a:p>
        </p:txBody>
      </p:sp>
      <p:sp>
        <p:nvSpPr>
          <p:cNvPr id="105476" name="Rectangle 7"/>
          <p:cNvSpPr>
            <a:spLocks noGrp="1" noChangeArrowheads="1"/>
          </p:cNvSpPr>
          <p:nvPr>
            <p:ph type="sldNum" sz="quarter" idx="5"/>
          </p:nvPr>
        </p:nvSpPr>
        <p:spPr>
          <a:noFill/>
        </p:spPr>
        <p:txBody>
          <a:bodyPr/>
          <a:lstStyle/>
          <a:p>
            <a:pPr defTabSz="965200"/>
            <a:fld id="{DF8978A5-675B-43D7-9435-31123FE44FB3}" type="slidenum">
              <a:rPr lang="en-US" smtClean="0"/>
              <a:pPr defTabSz="965200"/>
              <a:t>22</a:t>
            </a:fld>
            <a:endParaRPr lang="en-US" smtClean="0"/>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96850" indent="-196850"/>
            <a:r>
              <a:rPr lang="en-US" smtClean="0"/>
              <a:t>Example: the cost of banking systems is strongly dependent on branch density: lower density = more centralization = lower cost.</a:t>
            </a:r>
          </a:p>
          <a:p>
            <a:pPr marL="196850" indent="-196850"/>
            <a:endParaRPr lang="en-US" smtClean="0"/>
          </a:p>
          <a:p>
            <a:pPr marL="196850" indent="-196850"/>
            <a:r>
              <a:rPr lang="en-US" smtClean="0"/>
              <a:t>However: Belgium and Switzerland both have higher branch density than US and UK yet lower cost.  Why?</a:t>
            </a:r>
          </a:p>
          <a:p>
            <a:pPr marL="196850" indent="-196850"/>
            <a:endParaRPr lang="en-US" smtClean="0"/>
          </a:p>
          <a:p>
            <a:pPr marL="196850" indent="-196850"/>
            <a:r>
              <a:rPr lang="en-US" smtClean="0"/>
              <a:t>Answer: productivity + how payments are made. The US and UK have extensive usage of checks while Belgium relies on electronic transactions. </a:t>
            </a:r>
          </a:p>
          <a:p>
            <a:pPr marL="196850" indent="-196850"/>
            <a:endParaRPr lang="en-US" smtClean="0"/>
          </a:p>
          <a:p>
            <a:pPr marL="196850" indent="-196850"/>
            <a:r>
              <a:rPr lang="en-US" smtClean="0"/>
              <a:t>Insight: to improve branch productivity, reduce check use.  </a:t>
            </a:r>
          </a:p>
          <a:p>
            <a:pPr marL="196850" indent="-196850"/>
            <a:r>
              <a:rPr lang="en-US" smtClean="0"/>
              <a:t>Example: First National Bank of Chicago (later Bank One, now Chase) found that total cost to process a check = $5 when it went through a human teller.</a:t>
            </a:r>
          </a:p>
          <a:p>
            <a:pPr marL="196850" indent="-196850"/>
            <a:r>
              <a:rPr lang="en-US" smtClean="0"/>
              <a:t>Why: </a:t>
            </a:r>
          </a:p>
          <a:p>
            <a:pPr marL="196850" indent="-196850">
              <a:buFontTx/>
              <a:buAutoNum type="arabicPeriod"/>
            </a:pPr>
            <a:r>
              <a:rPr lang="en-US" smtClean="0"/>
              <a:t>Huge intra-day seasonality: 8am-9:30am, noon, after work.  But you have to keep tellers throughout the day</a:t>
            </a:r>
          </a:p>
          <a:p>
            <a:pPr marL="196850" indent="-196850">
              <a:buFontTx/>
              <a:buAutoNum type="arabicPeriod"/>
            </a:pPr>
            <a:r>
              <a:rPr lang="en-US" smtClean="0"/>
              <a:t>People trying to deposit $2 rebate checks during peak times.</a:t>
            </a:r>
          </a:p>
          <a:p>
            <a:pPr marL="196850" indent="-196850"/>
            <a:r>
              <a:rPr lang="en-US" smtClean="0"/>
              <a:t>Action: charge customer $3 for every visit after their first four visits in a month + ask them to bundle checks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200"/>
            <a:r>
              <a:rPr lang="en-US" smtClean="0"/>
              <a:t>© Van Mieghem</a:t>
            </a:r>
          </a:p>
        </p:txBody>
      </p:sp>
      <p:sp>
        <p:nvSpPr>
          <p:cNvPr id="96260" name="Rectangle 7"/>
          <p:cNvSpPr>
            <a:spLocks noGrp="1" noChangeArrowheads="1"/>
          </p:cNvSpPr>
          <p:nvPr>
            <p:ph type="sldNum" sz="quarter" idx="5"/>
          </p:nvPr>
        </p:nvSpPr>
        <p:spPr>
          <a:noFill/>
        </p:spPr>
        <p:txBody>
          <a:bodyPr/>
          <a:lstStyle/>
          <a:p>
            <a:pPr defTabSz="965200"/>
            <a:fld id="{E415FFFF-EA9E-4938-AB51-61CCB4E6930E}" type="slidenum">
              <a:rPr lang="en-US" smtClean="0"/>
              <a:pPr defTabSz="965200"/>
              <a:t>23</a:t>
            </a:fld>
            <a:endParaRPr lang="en-US"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50" indent="-196850"/>
            <a:r>
              <a:rPr lang="en-US" smtClean="0"/>
              <a:t>Discuss this well:</a:t>
            </a:r>
          </a:p>
          <a:p>
            <a:pPr marL="196850" indent="-196850">
              <a:buFontTx/>
              <a:buAutoNum type="arabicPeriod"/>
            </a:pPr>
            <a:r>
              <a:rPr lang="en-US" smtClean="0"/>
              <a:t>First focus on two customer groups, explain their preferences and how that translates into their trade-offs between customization and cost.  These trade-offs allow firms to occupy different positions and, doing so, segment the market.</a:t>
            </a:r>
          </a:p>
          <a:p>
            <a:pPr marL="196850" indent="-196850">
              <a:buFontTx/>
              <a:buAutoNum type="arabicPeriod"/>
            </a:pPr>
            <a:r>
              <a:rPr lang="en-US"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c&amp;D if it were to go for high flex.</a:t>
            </a:r>
          </a:p>
          <a:p>
            <a:pPr marL="196850" indent="-196850">
              <a:buFontTx/>
              <a:buAutoNum type="arabicPeriod"/>
            </a:pPr>
            <a:r>
              <a:rPr lang="en-US" smtClean="0"/>
              <a:t>Key message: A firm cannot straddle without running a cost disadvantage or without changing its process.  Hence the key role of process trade-offs.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200"/>
            <a:r>
              <a:rPr lang="en-US" smtClean="0"/>
              <a:t>© Van Mieghem</a:t>
            </a:r>
          </a:p>
        </p:txBody>
      </p:sp>
      <p:sp>
        <p:nvSpPr>
          <p:cNvPr id="97284" name="Rectangle 7"/>
          <p:cNvSpPr>
            <a:spLocks noGrp="1" noChangeArrowheads="1"/>
          </p:cNvSpPr>
          <p:nvPr>
            <p:ph type="sldNum" sz="quarter" idx="5"/>
          </p:nvPr>
        </p:nvSpPr>
        <p:spPr>
          <a:noFill/>
        </p:spPr>
        <p:txBody>
          <a:bodyPr/>
          <a:lstStyle/>
          <a:p>
            <a:pPr defTabSz="965200"/>
            <a:fld id="{D7A06CE5-6A8D-4DDE-B4FA-A99ED388FC30}" type="slidenum">
              <a:rPr lang="en-US" smtClean="0"/>
              <a:pPr defTabSz="965200"/>
              <a:t>24</a:t>
            </a:fld>
            <a:endParaRPr lang="en-US"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50" indent="-196850"/>
            <a:r>
              <a:rPr lang="en-US" smtClean="0"/>
              <a:t>Other examples of variety-cost tradeoffs:</a:t>
            </a:r>
          </a:p>
          <a:p>
            <a:pPr marL="196850" indent="-196850">
              <a:buFontTx/>
              <a:buAutoNum type="arabicPeriod"/>
            </a:pPr>
            <a:r>
              <a:rPr lang="en-US" smtClean="0"/>
              <a:t>Fast-casual Mexican restaurants: Baja Fresh (Wendys), which has a broad menu, vs Chipotle (McDonalds), which has only 17 menu items (basically burritos and tortilla’s)</a:t>
            </a:r>
          </a:p>
          <a:p>
            <a:pPr marL="196850" indent="-196850">
              <a:buFontTx/>
              <a:buAutoNum type="arabicPeriod"/>
            </a:pPr>
            <a:r>
              <a:rPr lang="en-US" smtClean="0"/>
              <a:t>Timken: in response to low-price competitors focusing on one product and killing them on price, Timken started </a:t>
            </a:r>
          </a:p>
          <a:p>
            <a:pPr marL="671513" lvl="1" indent="-196850">
              <a:buFontTx/>
              <a:buAutoNum type="arabicPeriod"/>
            </a:pPr>
            <a:r>
              <a:rPr lang="en-US" smtClean="0"/>
              <a:t>bundling lubrication functions with the traditional friction function of bearings</a:t>
            </a:r>
          </a:p>
          <a:p>
            <a:pPr marL="671513" lvl="1" indent="-196850">
              <a:buFontTx/>
              <a:buAutoNum type="arabicPeriod"/>
            </a:pPr>
            <a:r>
              <a:rPr lang="en-US" smtClean="0"/>
              <a:t>Bundling service (installation, maintenance and ongoing engineering services)</a:t>
            </a:r>
          </a:p>
          <a:p>
            <a:pPr marL="671513" lvl="1" indent="-196850">
              <a:buFontTx/>
              <a:buAutoNum type="arabicPeriod"/>
            </a:pPr>
            <a:r>
              <a:rPr lang="en-US" smtClean="0"/>
              <a:t>This requires: investments in R&amp;D, flex plants, customer relationship management (educating customers + staying current with their needs) which also fights offshoring</a:t>
            </a:r>
          </a:p>
          <a:p>
            <a:pPr marL="196850" indent="-196850">
              <a:buFontTx/>
              <a:buAutoNum type="arabicPeriod"/>
            </a:pPr>
            <a:r>
              <a:rPr lang="en-US" smtClean="0"/>
              <a:t>Contract manufacturers: Plexus (PCB supplier to Unisys; boards cost 80 cents to $60,000 with median around $1,000:</a:t>
            </a:r>
          </a:p>
          <a:p>
            <a:pPr marL="671513" lvl="1" indent="-196850">
              <a:buFontTx/>
              <a:buAutoNum type="arabicPeriod"/>
            </a:pPr>
            <a:r>
              <a:rPr lang="en-US" smtClean="0"/>
              <a:t>They use a “low-high strategy,” shorthand for low-volume production of a high mixture of things. They focus on lean ops and quick changeovers with only 20% of labor time goes to changeovers, maintenance and meetings) compared to Solectron.</a:t>
            </a:r>
          </a:p>
          <a:p>
            <a:pPr marL="671513" lvl="1" indent="-196850">
              <a:buFontTx/>
              <a:buAutoNum type="arabicPeriod"/>
            </a:pPr>
            <a:r>
              <a:rPr lang="en-US" smtClean="0"/>
              <a:t>Use 4 focused PIP’s because the workload over entire mix differs too much to keep good capacity utilization balanced.</a:t>
            </a:r>
          </a:p>
          <a:p>
            <a:pPr marL="196850" indent="-196850">
              <a:buFontTx/>
              <a:buAutoNum type="arabicPeriod"/>
            </a:pPr>
            <a:r>
              <a:rPr lang="en-US" smtClean="0"/>
              <a:t>ACC-DJC case next class, at least to model the inventory and setup costs</a:t>
            </a:r>
          </a:p>
          <a:p>
            <a:pPr marL="196850" indent="-196850"/>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200"/>
            <a:r>
              <a:rPr lang="en-US" smtClean="0"/>
              <a:t>© Van Mieghem</a:t>
            </a:r>
          </a:p>
        </p:txBody>
      </p:sp>
      <p:sp>
        <p:nvSpPr>
          <p:cNvPr id="98308" name="Rectangle 7"/>
          <p:cNvSpPr>
            <a:spLocks noGrp="1" noChangeArrowheads="1"/>
          </p:cNvSpPr>
          <p:nvPr>
            <p:ph type="sldNum" sz="quarter" idx="5"/>
          </p:nvPr>
        </p:nvSpPr>
        <p:spPr>
          <a:noFill/>
        </p:spPr>
        <p:txBody>
          <a:bodyPr/>
          <a:lstStyle/>
          <a:p>
            <a:pPr defTabSz="965200"/>
            <a:fld id="{A5F885BF-AD6A-4D1B-BEFA-53BE132D7443}" type="slidenum">
              <a:rPr lang="en-US" smtClean="0"/>
              <a:pPr defTabSz="965200"/>
              <a:t>25</a:t>
            </a:fld>
            <a:endParaRPr lang="en-US"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200"/>
            <a:r>
              <a:rPr lang="en-US" smtClean="0"/>
              <a:t>© Van Mieghem</a:t>
            </a:r>
          </a:p>
        </p:txBody>
      </p:sp>
      <p:sp>
        <p:nvSpPr>
          <p:cNvPr id="99332" name="Rectangle 7"/>
          <p:cNvSpPr>
            <a:spLocks noGrp="1" noChangeArrowheads="1"/>
          </p:cNvSpPr>
          <p:nvPr>
            <p:ph type="sldNum" sz="quarter" idx="5"/>
          </p:nvPr>
        </p:nvSpPr>
        <p:spPr>
          <a:noFill/>
        </p:spPr>
        <p:txBody>
          <a:bodyPr/>
          <a:lstStyle/>
          <a:p>
            <a:pPr defTabSz="965200"/>
            <a:fld id="{C6D2ABE7-582B-47C1-8BE5-330957A8DC11}" type="slidenum">
              <a:rPr lang="en-US" smtClean="0"/>
              <a:pPr defTabSz="965200"/>
              <a:t>26</a:t>
            </a:fld>
            <a:endParaRPr lang="en-US"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200"/>
            <a:r>
              <a:rPr lang="en-US" smtClean="0"/>
              <a:t>© Van Mieghem</a:t>
            </a:r>
          </a:p>
        </p:txBody>
      </p:sp>
      <p:sp>
        <p:nvSpPr>
          <p:cNvPr id="100356" name="Rectangle 7"/>
          <p:cNvSpPr>
            <a:spLocks noGrp="1" noChangeArrowheads="1"/>
          </p:cNvSpPr>
          <p:nvPr>
            <p:ph type="sldNum" sz="quarter" idx="5"/>
          </p:nvPr>
        </p:nvSpPr>
        <p:spPr>
          <a:noFill/>
        </p:spPr>
        <p:txBody>
          <a:bodyPr/>
          <a:lstStyle/>
          <a:p>
            <a:pPr defTabSz="965200"/>
            <a:fld id="{BE83F1E5-3C9C-4BF8-A9B2-0932E0CF9C2D}" type="slidenum">
              <a:rPr lang="en-US" smtClean="0"/>
              <a:pPr defTabSz="965200"/>
              <a:t>27</a:t>
            </a:fld>
            <a:endParaRPr lang="en-US"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50" indent="-196850"/>
            <a:r>
              <a:rPr lang="en-US" smtClean="0"/>
              <a:t>Do explain trade-off between QoS and cost in detail.</a:t>
            </a:r>
          </a:p>
          <a:p>
            <a:pPr marL="196850" indent="-196850"/>
            <a:endParaRPr lang="en-US" smtClean="0"/>
          </a:p>
          <a:p>
            <a:pPr marL="196850" indent="-196850"/>
            <a:r>
              <a:rPr lang="en-US" smtClean="0"/>
              <a:t>Ameritrade: trade is commission free if execution time </a:t>
            </a:r>
            <a:r>
              <a:rPr lang="en-US" i="1" smtClean="0"/>
              <a:t>T </a:t>
            </a:r>
            <a:r>
              <a:rPr lang="en-US" smtClean="0"/>
              <a:t>exceeds 5sec.  Recall that average execution time is 1 sec. </a:t>
            </a:r>
          </a:p>
          <a:p>
            <a:pPr marL="196850" indent="-196850">
              <a:buFontTx/>
              <a:buChar char="•"/>
            </a:pPr>
            <a:r>
              <a:rPr lang="en-US" smtClean="0"/>
              <a:t>So, what is the cost of this guarantee?  Lost commission.  Expected(lost commission) = p x Pr(T&gt;5sec). Think of EVA; the cost of the guarantee is a direct reduction of EVA.</a:t>
            </a:r>
          </a:p>
          <a:p>
            <a:pPr marL="196850" indent="-196850">
              <a:buFontTx/>
              <a:buChar char="•"/>
            </a:pPr>
            <a:r>
              <a:rPr lang="en-US" smtClean="0"/>
              <a:t>We can get a first rough estimate by modeling the computerized trading by a server and simple queue. The analytics are in the book. (or: Recall queuing: </a:t>
            </a:r>
            <a:r>
              <a:rPr lang="en-US" i="1" smtClean="0"/>
              <a:t>T </a:t>
            </a:r>
            <a:r>
              <a:rPr lang="en-US" smtClean="0"/>
              <a:t>is exponentially distributed with mean 1 sec.  Hence Pr(T&gt;t sec) = exp(-t/1) = exp(-t).)</a:t>
            </a:r>
          </a:p>
          <a:p>
            <a:pPr marL="196850" indent="-196850">
              <a:buFontTx/>
              <a:buChar char="•"/>
            </a:pPr>
            <a:endParaRPr lang="en-US" smtClean="0"/>
          </a:p>
          <a:p>
            <a:pPr marL="196850" indent="-196850">
              <a:buFontTx/>
              <a:buChar char="•"/>
            </a:pPr>
            <a:r>
              <a:rPr lang="en-US" i="1" smtClean="0"/>
              <a:t>How would you do this for a more complex process?  </a:t>
            </a:r>
            <a:r>
              <a:rPr lang="en-US"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96850" indent="-196850">
              <a:buFontTx/>
              <a:buChar char="•"/>
            </a:pPr>
            <a:endParaRPr lang="en-US" smtClean="0"/>
          </a:p>
          <a:p>
            <a:pPr marL="196850" indent="-196850">
              <a:buFontTx/>
              <a:buChar char="•"/>
            </a:pPr>
            <a:r>
              <a:rPr lang="en-US" i="1" smtClean="0"/>
              <a:t>What insights do we get from Ameritrade’s trade-off curve? </a:t>
            </a:r>
          </a:p>
          <a:p>
            <a:pPr marL="671513" lvl="1" indent="-196850">
              <a:buFontTx/>
              <a:buAutoNum type="arabicPeriod"/>
            </a:pPr>
            <a:r>
              <a:rPr lang="en-US" smtClean="0"/>
              <a:t>They chose the promise nicely under the knee, generating only $3.9M/yr in lost commission.</a:t>
            </a:r>
          </a:p>
          <a:p>
            <a:pPr marL="671513" lvl="1" indent="-196850">
              <a:buFontTx/>
              <a:buAutoNum type="arabicPeriod"/>
            </a:pPr>
            <a:r>
              <a:rPr lang="en-US" smtClean="0"/>
              <a:t>What if they doubled the guarantee to 2.5 sec? Cost would be about 12 times higher to $47M/yr! This is a testament of the strong non-linearity in queuing.</a:t>
            </a:r>
          </a:p>
          <a:p>
            <a:pPr marL="671513" lvl="1" indent="-196850">
              <a:buFontTx/>
              <a:buAutoNum type="arabicPeriod"/>
            </a:pPr>
            <a:r>
              <a:rPr lang="en-US" smtClean="0"/>
              <a:t>What does an improvement mean here? Shifting the curve outward via:</a:t>
            </a:r>
          </a:p>
          <a:p>
            <a:pPr marL="1144588" lvl="2" indent="-196850">
              <a:buFontTx/>
              <a:buChar char="•"/>
            </a:pPr>
            <a:r>
              <a:rPr lang="en-US" smtClean="0"/>
              <a:t>Increasing the transaction speed (computers + schedulers)</a:t>
            </a:r>
          </a:p>
          <a:p>
            <a:pPr marL="1144588" lvl="2" indent="-196850">
              <a:buFontTx/>
              <a:buChar char="•"/>
            </a:pPr>
            <a:r>
              <a:rPr lang="en-US" smtClean="0"/>
              <a:t>Install more CPU capacity, thereby reducing utilization</a:t>
            </a:r>
          </a:p>
          <a:p>
            <a:pPr marL="1144588" lvl="2" indent="-196850">
              <a:buFontTx/>
              <a:buChar char="•"/>
            </a:pPr>
            <a:r>
              <a:rPr lang="en-US" smtClean="0"/>
              <a:t>Reduce volatility in arrival times.</a:t>
            </a:r>
          </a:p>
          <a:p>
            <a:pPr marL="196850" indent="-196850"/>
            <a:endParaRPr lang="en-US" smtClean="0"/>
          </a:p>
          <a:p>
            <a:pPr marL="196850" indent="-196850"/>
            <a:r>
              <a:rPr lang="en-US" smtClean="0"/>
              <a:t>Similarly for variety, after using an EoQ calculation, you find that cost is sqrt(N).</a:t>
            </a:r>
          </a:p>
          <a:p>
            <a:pPr marL="196850" indent="-196850"/>
            <a:endParaRPr lang="en-US" smtClean="0"/>
          </a:p>
          <a:p>
            <a:pPr marL="196850" indent="-196850"/>
            <a:r>
              <a:rPr lang="en-US" smtClean="0"/>
              <a:t>This curve is applicable to:</a:t>
            </a:r>
          </a:p>
          <a:p>
            <a:pPr marL="196850" indent="-196850">
              <a:buFontTx/>
              <a:buAutoNum type="arabicPeriod"/>
            </a:pPr>
            <a:r>
              <a:rPr lang="en-US" smtClean="0"/>
              <a:t>ACC-DJC, at least to model the inventory and setup costs</a:t>
            </a:r>
          </a:p>
          <a:p>
            <a:pPr marL="196850" indent="-196850">
              <a:buFontTx/>
              <a:buAutoNum type="arabicPeriod"/>
            </a:pPr>
            <a:r>
              <a:rPr lang="en-US" smtClean="0"/>
              <a:t>Fast-casual Mexican restaurants: Baja Fresh (Wendys), which has a broad menu, vs Chipotle (McDonalds), which has only 17 menu items (basically burritos and tortilla’s)</a:t>
            </a:r>
          </a:p>
          <a:p>
            <a:pPr marL="196850" indent="-196850">
              <a:buFontTx/>
              <a:buAutoNum type="arabicPeriod"/>
            </a:pPr>
            <a:r>
              <a:rPr lang="en-US"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200"/>
            <a:r>
              <a:rPr lang="en-US" smtClean="0"/>
              <a:t>© Van Mieghem</a:t>
            </a:r>
          </a:p>
        </p:txBody>
      </p:sp>
      <p:sp>
        <p:nvSpPr>
          <p:cNvPr id="101380" name="Rectangle 7"/>
          <p:cNvSpPr>
            <a:spLocks noGrp="1" noChangeArrowheads="1"/>
          </p:cNvSpPr>
          <p:nvPr>
            <p:ph type="sldNum" sz="quarter" idx="5"/>
          </p:nvPr>
        </p:nvSpPr>
        <p:spPr>
          <a:noFill/>
        </p:spPr>
        <p:txBody>
          <a:bodyPr/>
          <a:lstStyle/>
          <a:p>
            <a:pPr defTabSz="965200"/>
            <a:fld id="{D82ED6AF-345C-4005-A6E9-B31760A38A3B}" type="slidenum">
              <a:rPr lang="en-US" smtClean="0"/>
              <a:pPr defTabSz="965200"/>
              <a:t>28</a:t>
            </a:fld>
            <a:endParaRPr lang="en-US"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200"/>
            <a:r>
              <a:rPr lang="en-US" smtClean="0"/>
              <a:t>© Van Mieghem</a:t>
            </a:r>
          </a:p>
        </p:txBody>
      </p:sp>
      <p:sp>
        <p:nvSpPr>
          <p:cNvPr id="102404" name="Rectangle 7"/>
          <p:cNvSpPr>
            <a:spLocks noGrp="1" noChangeArrowheads="1"/>
          </p:cNvSpPr>
          <p:nvPr>
            <p:ph type="sldNum" sz="quarter" idx="5"/>
          </p:nvPr>
        </p:nvSpPr>
        <p:spPr>
          <a:noFill/>
        </p:spPr>
        <p:txBody>
          <a:bodyPr/>
          <a:lstStyle/>
          <a:p>
            <a:pPr defTabSz="965200"/>
            <a:fld id="{3F8EED56-8A2D-4622-94A3-0A02D79396F5}" type="slidenum">
              <a:rPr lang="en-US" smtClean="0"/>
              <a:pPr defTabSz="965200"/>
              <a:t>29</a:t>
            </a:fld>
            <a:endParaRPr lang="en-US"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200"/>
            <a:r>
              <a:rPr lang="en-US" smtClean="0"/>
              <a:t>© Van Mieghem</a:t>
            </a:r>
          </a:p>
        </p:txBody>
      </p:sp>
      <p:sp>
        <p:nvSpPr>
          <p:cNvPr id="103428" name="Rectangle 7"/>
          <p:cNvSpPr>
            <a:spLocks noGrp="1" noChangeArrowheads="1"/>
          </p:cNvSpPr>
          <p:nvPr>
            <p:ph type="sldNum" sz="quarter" idx="5"/>
          </p:nvPr>
        </p:nvSpPr>
        <p:spPr>
          <a:noFill/>
        </p:spPr>
        <p:txBody>
          <a:bodyPr/>
          <a:lstStyle/>
          <a:p>
            <a:pPr defTabSz="965200"/>
            <a:fld id="{ED796104-E176-4E8D-9FC5-ACAB55838DA4}" type="slidenum">
              <a:rPr lang="en-US" smtClean="0"/>
              <a:pPr defTabSz="965200"/>
              <a:t>30</a:t>
            </a:fld>
            <a:endParaRPr lang="en-US"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50" indent="-196850"/>
            <a:r>
              <a:rPr lang="en-US" smtClean="0"/>
              <a:t>An essential question in operations strategy and business model choice is to what extent assets and processes can be shared?</a:t>
            </a:r>
          </a:p>
          <a:p>
            <a:pPr marL="196850" indent="-196850"/>
            <a:endParaRPr lang="en-US" smtClean="0"/>
          </a:p>
          <a:p>
            <a:pPr marL="196850" indent="-196850"/>
            <a:r>
              <a:rPr lang="en-US" smtClean="0"/>
              <a:t>What are benefits and costs of sharing?</a:t>
            </a:r>
          </a:p>
          <a:p>
            <a:pPr marL="196850" indent="-196850"/>
            <a:endParaRPr lang="en-US" smtClean="0"/>
          </a:p>
          <a:p>
            <a:pPr marL="196850" indent="-196850"/>
            <a:r>
              <a:rPr lang="en-US" smtClean="0"/>
              <a:t>Examples: </a:t>
            </a:r>
          </a:p>
          <a:p>
            <a:pPr marL="196850" indent="-196850">
              <a:buFontTx/>
              <a:buAutoNum type="arabicPeriod"/>
            </a:pPr>
            <a:r>
              <a:rPr lang="en-US" smtClean="0"/>
              <a:t>FedEx-UPS mini-case 2</a:t>
            </a:r>
          </a:p>
          <a:p>
            <a:pPr marL="196850" indent="-196850">
              <a:buFontTx/>
              <a:buAutoNum type="arabicPeriod"/>
            </a:pPr>
            <a:r>
              <a:rPr lang="en-US" smtClean="0"/>
              <a:t>Supply chain distributors: </a:t>
            </a:r>
          </a:p>
          <a:p>
            <a:pPr marL="671513" lvl="1" indent="-196850">
              <a:buFontTx/>
              <a:buAutoNum type="arabicPeriod"/>
            </a:pPr>
            <a:r>
              <a:rPr lang="en-US" smtClean="0"/>
              <a:t>WalMart Remix splits its supply chain network into entire warehouses focused on slow movers v. fast movers.</a:t>
            </a:r>
          </a:p>
          <a:p>
            <a:pPr marL="671513" lvl="1" indent="-196850">
              <a:buFontTx/>
              <a:buAutoNum type="arabicPeriod"/>
            </a:pPr>
            <a:r>
              <a:rPr lang="en-US" smtClean="0"/>
              <a:t>Kroger uses three tiers of warehouses</a:t>
            </a:r>
          </a:p>
          <a:p>
            <a:pPr marL="671513" lvl="1" indent="-196850">
              <a:buFontTx/>
              <a:buAutoNum type="arabicPeriod"/>
            </a:pPr>
            <a:r>
              <a:rPr lang="en-US" smtClean="0"/>
              <a:t>Contrast with Target’s PIPs: “dedicated express lane in its warehouses for hot sellers such as Tide detergent, Crest toothpaste and Bounty paper towels.”</a:t>
            </a:r>
          </a:p>
          <a:p>
            <a:pPr marL="196850" indent="-196850">
              <a:buFontTx/>
              <a:buAutoNum type="arabicPeriod"/>
            </a:pPr>
            <a:r>
              <a:rPr lang="en-US" smtClean="0"/>
              <a:t>Recall that Plexus also uses 4 focused PIPs.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200"/>
            <a:r>
              <a:rPr lang="en-US" sz="120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noFill/>
        </p:spPr>
        <p:txBody>
          <a:bodyPr/>
          <a:lstStyle/>
          <a:p>
            <a:pPr defTabSz="965200"/>
            <a:fld id="{5B7F0378-8DEF-4FDB-9114-A05A76E172ED}" type="datetime1">
              <a:rPr lang="en-US" sz="1200" smtClean="0">
                <a:solidFill>
                  <a:srgbClr val="000000"/>
                </a:solidFill>
                <a:latin typeface="Arial" pitchFamily="34" charset="0"/>
                <a:cs typeface="Arial" pitchFamily="34" charset="0"/>
              </a:rPr>
              <a:pPr defTabSz="965200"/>
              <a:t>1/20/2011</a:t>
            </a:fld>
            <a:endParaRPr lang="en-US" sz="120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200"/>
            <a:r>
              <a:rPr lang="en-US" sz="120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200"/>
            <a:fld id="{7409C9C9-7D37-4DCF-8F4A-41CF7610D823}" type="slidenum">
              <a:rPr lang="en-US" sz="1200" smtClean="0">
                <a:solidFill>
                  <a:srgbClr val="000000"/>
                </a:solidFill>
                <a:latin typeface="Arial" pitchFamily="34" charset="0"/>
                <a:cs typeface="Arial" pitchFamily="34" charset="0"/>
              </a:rPr>
              <a:pPr defTabSz="965200"/>
              <a:t>31</a:t>
            </a:fld>
            <a:endParaRPr lang="en-US" sz="120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5"/>
            <a:ext cx="6731000" cy="5656263"/>
          </a:xfrm>
          <a:noFill/>
          <a:ln/>
        </p:spPr>
        <p:txBody>
          <a:bodyPr/>
          <a:lstStyle/>
          <a:p>
            <a:pPr>
              <a:lnSpc>
                <a:spcPct val="80000"/>
              </a:lnSpc>
            </a:pPr>
            <a:r>
              <a:rPr lang="en-US" sz="900" smtClean="0"/>
              <a:t>To give you a preview of what OS is about, consider these two quotations. They show a deliberate, and different, choice in operations strategy!</a:t>
            </a:r>
          </a:p>
          <a:p>
            <a:pPr lvl="1">
              <a:lnSpc>
                <a:spcPct val="80000"/>
              </a:lnSpc>
            </a:pPr>
            <a:r>
              <a:rPr lang="en-US" sz="90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smtClean="0"/>
              <a:t>Let me offer you a picture to think about this (next slide):		</a:t>
            </a:r>
          </a:p>
          <a:p>
            <a:pPr lvl="2">
              <a:lnSpc>
                <a:spcPct val="80000"/>
              </a:lnSpc>
            </a:pPr>
            <a:r>
              <a:rPr lang="en-US" sz="800" smtClean="0"/>
              <a:t>market demand segments:		express vs. regular</a:t>
            </a:r>
          </a:p>
          <a:p>
            <a:pPr lvl="2">
              <a:lnSpc>
                <a:spcPct val="80000"/>
              </a:lnSpc>
            </a:pPr>
            <a:r>
              <a:rPr lang="en-US" sz="800" smtClean="0"/>
              <a:t>matched capacity type (“transportation mode”):	air vs. ground</a:t>
            </a:r>
          </a:p>
          <a:p>
            <a:pPr lvl="2">
              <a:lnSpc>
                <a:spcPct val="80000"/>
              </a:lnSpc>
            </a:pPr>
            <a:r>
              <a:rPr lang="en-US" sz="800" i="1" smtClean="0">
                <a:solidFill>
                  <a:srgbClr val="FF3300"/>
                </a:solidFill>
              </a:rPr>
              <a:t>How do you relate the quotations to this picture? </a:t>
            </a:r>
            <a:r>
              <a:rPr lang="en-US" sz="800" smtClean="0">
                <a:solidFill>
                  <a:srgbClr val="FF3300"/>
                </a:solidFill>
              </a:rPr>
              <a:t>[it’s FedEx OS] </a:t>
            </a:r>
            <a:r>
              <a:rPr lang="en-US" sz="800" i="1" smtClean="0">
                <a:solidFill>
                  <a:srgbClr val="FF3300"/>
                </a:solidFill>
              </a:rPr>
              <a:t>How represent UPS’s?</a:t>
            </a:r>
            <a:r>
              <a:rPr lang="en-US" sz="800" smtClean="0">
                <a:solidFill>
                  <a:srgbClr val="FF3300"/>
                </a:solidFill>
              </a:rPr>
              <a:t> [substitution arrows] </a:t>
            </a:r>
          </a:p>
          <a:p>
            <a:pPr lvl="2">
              <a:lnSpc>
                <a:spcPct val="80000"/>
              </a:lnSpc>
            </a:pPr>
            <a:r>
              <a:rPr lang="en-US" sz="800" smtClean="0"/>
              <a:t>Clearly, integration allows: long-haul regular via air or short-haul express via ground [NY visa from Newark but through Memphis!] </a:t>
            </a:r>
          </a:p>
          <a:p>
            <a:pPr lvl="2">
              <a:lnSpc>
                <a:spcPct val="80000"/>
              </a:lnSpc>
            </a:pPr>
            <a:endParaRPr lang="en-US" sz="800" smtClean="0"/>
          </a:p>
          <a:p>
            <a:pPr>
              <a:lnSpc>
                <a:spcPct val="80000"/>
              </a:lnSpc>
              <a:buFont typeface="Wingdings" pitchFamily="2" charset="2"/>
              <a:buNone/>
            </a:pPr>
            <a:r>
              <a:rPr lang="en-US" sz="900" smtClean="0"/>
              <a:t>The quotations ask whether we should have dedicated or separate networks for each market segment, or whether we should integrate/share processing networks. </a:t>
            </a:r>
            <a:r>
              <a:rPr lang="en-US" sz="900" i="1"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smtClean="0"/>
          </a:p>
          <a:p>
            <a:pPr>
              <a:lnSpc>
                <a:spcPct val="80000"/>
              </a:lnSpc>
            </a:pPr>
            <a:r>
              <a:rPr lang="en-US" sz="900" i="1" smtClean="0"/>
              <a:t>Understanding this or similar choices, and thus what drives value, is what this course is all about.</a:t>
            </a:r>
          </a:p>
          <a:p>
            <a:pPr>
              <a:lnSpc>
                <a:spcPct val="80000"/>
              </a:lnSpc>
            </a:pPr>
            <a:endParaRPr lang="en-US" sz="900" i="1" smtClean="0"/>
          </a:p>
          <a:p>
            <a:pPr>
              <a:lnSpc>
                <a:spcPct val="80000"/>
              </a:lnSpc>
              <a:buFont typeface="Wingdings" pitchFamily="2" charset="2"/>
              <a:buNone/>
            </a:pPr>
            <a:endParaRPr lang="en-US" sz="900" i="1" smtClean="0"/>
          </a:p>
          <a:p>
            <a:pPr>
              <a:lnSpc>
                <a:spcPct val="80000"/>
              </a:lnSpc>
            </a:pPr>
            <a:r>
              <a:rPr lang="en-US" sz="900" smtClean="0"/>
              <a:t>Value of integration = joint local routes + long-haul regular can be air shipped + short-haul express via ground</a:t>
            </a:r>
          </a:p>
          <a:p>
            <a:pPr lvl="1">
              <a:lnSpc>
                <a:spcPct val="80000"/>
              </a:lnSpc>
            </a:pPr>
            <a:r>
              <a:rPr lang="en-US" sz="900" smtClean="0"/>
              <a:t>This would allow reduction of ground capacity, even slight increase of air, or improve QoS</a:t>
            </a:r>
          </a:p>
          <a:p>
            <a:pPr>
              <a:lnSpc>
                <a:spcPct val="80000"/>
              </a:lnSpc>
            </a:pPr>
            <a:r>
              <a:rPr lang="en-US" sz="900" smtClean="0"/>
              <a:t>Key drivers for integration to have value:</a:t>
            </a:r>
          </a:p>
          <a:p>
            <a:pPr lvl="1">
              <a:lnSpc>
                <a:spcPct val="80000"/>
              </a:lnSpc>
              <a:buFontTx/>
              <a:buAutoNum type="arabicPeriod"/>
            </a:pPr>
            <a:r>
              <a:rPr lang="en-US" sz="90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smtClean="0"/>
              <a:t>More on cost of QoS (NYT 2005 in folder for Ata_VanMieghem paper)</a:t>
            </a:r>
          </a:p>
          <a:p>
            <a:pPr>
              <a:lnSpc>
                <a:spcPct val="80000"/>
              </a:lnSpc>
            </a:pPr>
            <a:r>
              <a:rPr lang="en-US" sz="900" i="1" smtClean="0">
                <a:solidFill>
                  <a:srgbClr val="FF3300"/>
                </a:solidFill>
              </a:rPr>
              <a:t>So what is our insight and recommendation on network integration?</a:t>
            </a:r>
            <a:r>
              <a:rPr lang="en-US" sz="900" smtClean="0"/>
              <a:t> When value &gt; cost of integration, i.e., …</a:t>
            </a:r>
          </a:p>
          <a:p>
            <a:pPr lvl="1">
              <a:lnSpc>
                <a:spcPct val="80000"/>
              </a:lnSpc>
            </a:pPr>
            <a:r>
              <a:rPr lang="en-US" sz="900" smtClean="0"/>
              <a:t>Driver against integration: future spin/sell off.  This is what makes it hard for WalMart to sell off Sam’s Club b/c they use the same distribution network and even parking areas!</a:t>
            </a:r>
          </a:p>
          <a:p>
            <a:pPr>
              <a:lnSpc>
                <a:spcPct val="80000"/>
              </a:lnSpc>
              <a:buFont typeface="Wingdings" pitchFamily="2" charset="2"/>
              <a:buNone/>
            </a:pPr>
            <a:endParaRPr lang="en-US" sz="900" smtClean="0"/>
          </a:p>
          <a:p>
            <a:pPr>
              <a:lnSpc>
                <a:spcPct val="80000"/>
              </a:lnSpc>
              <a:buFont typeface="Wingdings" pitchFamily="2" charset="2"/>
              <a:buNone/>
            </a:pPr>
            <a:r>
              <a:rPr lang="en-US" sz="900" smtClean="0"/>
              <a:t>This example illustrates the core goal of this course: understand key elements of OS and their drivers s.t. you can analyze and value different OSs and implement the one that is best for your organization. In other words, find the best “means” for your “end” or objectives.</a:t>
            </a:r>
          </a:p>
          <a:p>
            <a:pPr lvl="1">
              <a:lnSpc>
                <a:spcPct val="80000"/>
              </a:lnSpc>
            </a:pPr>
            <a:r>
              <a:rPr lang="en-US" sz="900" smtClean="0"/>
              <a:t>Also an illustration of how our framework which takes an integrative look at strategy with highlight on ops. Topic for today: </a:t>
            </a:r>
            <a:r>
              <a:rPr lang="en-US" sz="900" i="1" smtClean="0"/>
              <a:t>a good OS installs a tailored operational system</a:t>
            </a:r>
            <a:r>
              <a:rPr lang="en-US" sz="900" smtClean="0"/>
              <a:t>. </a:t>
            </a:r>
          </a:p>
          <a:p>
            <a:pPr lvl="1">
              <a:lnSpc>
                <a:spcPct val="80000"/>
              </a:lnSpc>
            </a:pPr>
            <a:r>
              <a:rPr lang="en-US" sz="900" smtClean="0"/>
              <a:t>Also illustrates substitution flexibility and one way of what we will call operational hedging. (Chapters 5 &amp; 9).</a:t>
            </a:r>
          </a:p>
          <a:p>
            <a:pPr lvl="1">
              <a:lnSpc>
                <a:spcPct val="80000"/>
              </a:lnSpc>
            </a:pPr>
            <a:r>
              <a:rPr lang="en-US" sz="900" smtClean="0"/>
              <a:t>While this focuses on capacity supply management, we will extend and also look at demand management to maximize revenues from our capacity. (Chapter 8)</a:t>
            </a:r>
          </a:p>
          <a:p>
            <a:pPr>
              <a:lnSpc>
                <a:spcPct val="80000"/>
              </a:lnSpc>
            </a:pPr>
            <a:endParaRPr lang="en-US" sz="900" smtClean="0"/>
          </a:p>
        </p:txBody>
      </p:sp>
      <p:grpSp>
        <p:nvGrpSpPr>
          <p:cNvPr id="107528" name="Group 4"/>
          <p:cNvGrpSpPr>
            <a:grpSpLocks/>
          </p:cNvGrpSpPr>
          <p:nvPr/>
        </p:nvGrpSpPr>
        <p:grpSpPr bwMode="auto">
          <a:xfrm>
            <a:off x="5514975" y="5064125"/>
            <a:ext cx="1697038" cy="1568450"/>
            <a:chOff x="2157" y="889"/>
            <a:chExt cx="3237" cy="2305"/>
          </a:xfrm>
        </p:grpSpPr>
        <p:sp>
          <p:nvSpPr>
            <p:cNvPr id="107529" name="Oval 5"/>
            <p:cNvSpPr>
              <a:spLocks noChangeArrowheads="1"/>
            </p:cNvSpPr>
            <p:nvPr/>
          </p:nvSpPr>
          <p:spPr bwMode="auto">
            <a:xfrm>
              <a:off x="3550" y="1079"/>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57"/>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1005"/>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215"/>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27"/>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41"/>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906"/>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210"/>
              <a:ext cx="517" cy="953"/>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9"/>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850"/>
              <a:r>
                <a:rPr lang="en-US" sz="900">
                  <a:solidFill>
                    <a:srgbClr val="000000"/>
                  </a:solidFill>
                  <a:latin typeface="Arial" pitchFamily="34" charset="0"/>
                  <a:cs typeface="Arial" pitchFamily="34" charset="0"/>
                </a:rPr>
                <a:t>Ground</a:t>
              </a:r>
            </a:p>
            <a:p>
              <a:pPr algn="ctr" defTabSz="958850"/>
              <a:r>
                <a:rPr lang="en-US" sz="90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850"/>
              <a:r>
                <a:rPr lang="en-US" sz="900">
                  <a:solidFill>
                    <a:srgbClr val="000000"/>
                  </a:solidFill>
                  <a:latin typeface="Arial" pitchFamily="34" charset="0"/>
                  <a:cs typeface="Arial" pitchFamily="34" charset="0"/>
                </a:rPr>
                <a:t>Air</a:t>
              </a:r>
            </a:p>
            <a:p>
              <a:pPr algn="ctr" defTabSz="958850"/>
              <a:r>
                <a:rPr lang="en-US" sz="90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9"/>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9"/>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smtClean="0"/>
              <a:t>Optiant</a:t>
            </a:r>
            <a:r>
              <a:rPr lang="en-US" dirty="0" smtClean="0"/>
              <a:t> Imation Story</a:t>
            </a:r>
          </a:p>
          <a:p>
            <a:r>
              <a:rPr lang="en-US" dirty="0" smtClean="0"/>
              <a:t>Phase 1: Optimize inventory levels and locations given current operations structure: getting to the efficient frontier for service level and inventory investment.</a:t>
            </a:r>
          </a:p>
          <a:p>
            <a:r>
              <a:rPr lang="en-US" dirty="0" smtClean="0"/>
              <a:t>Phase 2: Redesign the operations structure to move the efficient frontier.</a:t>
            </a:r>
          </a:p>
          <a:p>
            <a:endParaRPr lang="en-US" dirty="0" smtClean="0"/>
          </a:p>
          <a:p>
            <a:r>
              <a:rPr lang="en-US" dirty="0" smtClean="0"/>
              <a:t>Operations management is about achieving the performance frontier and operations strategy is about moving the frontier.</a:t>
            </a:r>
          </a:p>
          <a:p>
            <a:endParaRPr lang="en-US" dirty="0" smtClean="0"/>
          </a:p>
        </p:txBody>
      </p:sp>
      <p:sp>
        <p:nvSpPr>
          <p:cNvPr id="78852" name="Slide Number Placeholder 3"/>
          <p:cNvSpPr>
            <a:spLocks noGrp="1"/>
          </p:cNvSpPr>
          <p:nvPr>
            <p:ph type="sldNum" sz="quarter" idx="5"/>
          </p:nvPr>
        </p:nvSpPr>
        <p:spPr>
          <a:noFill/>
        </p:spPr>
        <p:txBody>
          <a:bodyPr/>
          <a:lstStyle/>
          <a:p>
            <a:pPr defTabSz="965200"/>
            <a:fld id="{55C7A43B-BCDD-46EA-B5FF-71F613507477}" type="slidenum">
              <a:rPr lang="en-US" smtClean="0"/>
              <a:pPr defTabSz="965200"/>
              <a:t>33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4</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200"/>
            <a:r>
              <a:rPr lang="en-US" smtClean="0"/>
              <a:t>© Van Mieghem</a:t>
            </a:r>
          </a:p>
        </p:txBody>
      </p:sp>
      <p:sp>
        <p:nvSpPr>
          <p:cNvPr id="79876" name="Rectangle 7"/>
          <p:cNvSpPr>
            <a:spLocks noGrp="1" noChangeArrowheads="1"/>
          </p:cNvSpPr>
          <p:nvPr>
            <p:ph type="sldNum" sz="quarter" idx="5"/>
          </p:nvPr>
        </p:nvSpPr>
        <p:spPr>
          <a:noFill/>
        </p:spPr>
        <p:txBody>
          <a:bodyPr/>
          <a:lstStyle/>
          <a:p>
            <a:pPr defTabSz="965200"/>
            <a:fld id="{1D009D71-810E-40E4-BDBE-ECF7DF867E5A}" type="slidenum">
              <a:rPr lang="en-US" smtClean="0"/>
              <a:pPr defTabSz="965200"/>
              <a:t>5</a:t>
            </a:fld>
            <a:endParaRPr lang="en-US"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50" indent="-196850">
              <a:lnSpc>
                <a:spcPct val="90000"/>
              </a:lnSpc>
            </a:pPr>
            <a:r>
              <a:rPr lang="en-US" smtClean="0"/>
              <a:t>Cold call 1</a:t>
            </a:r>
            <a:r>
              <a:rPr lang="en-US" smtClean="0">
                <a:sym typeface="Wingdings" pitchFamily="2" charset="2"/>
              </a:rPr>
              <a:t>: How did your group describe and evaluate the OS of ACC v. DJC?</a:t>
            </a:r>
          </a:p>
          <a:p>
            <a:pPr marL="196850" indent="-196850">
              <a:lnSpc>
                <a:spcPct val="90000"/>
              </a:lnSpc>
            </a:pPr>
            <a:r>
              <a:rPr lang="en-US" smtClean="0">
                <a:sym typeface="Wingdings" pitchFamily="2" charset="2"/>
              </a:rPr>
              <a:t>Cold call 2: How serious is the threat?  What analysis has your group done?</a:t>
            </a:r>
          </a:p>
          <a:p>
            <a:pPr marL="196850" indent="-196850">
              <a:lnSpc>
                <a:spcPct val="90000"/>
              </a:lnSpc>
            </a:pPr>
            <a:r>
              <a:rPr lang="en-US" smtClean="0">
                <a:sym typeface="Wingdings" pitchFamily="2" charset="2"/>
              </a:rPr>
              <a:t>Cold call 3: What is your action plan?</a:t>
            </a:r>
          </a:p>
          <a:p>
            <a:pPr marL="196850" indent="-196850">
              <a:lnSpc>
                <a:spcPct val="90000"/>
              </a:lnSpc>
            </a:pPr>
            <a:endParaRPr lang="en-US" smtClean="0">
              <a:sym typeface="Wingdings" pitchFamily="2" charset="2"/>
            </a:endParaRPr>
          </a:p>
          <a:p>
            <a:pPr marL="196850" indent="-196850">
              <a:lnSpc>
                <a:spcPct val="90000"/>
              </a:lnSpc>
            </a:pPr>
            <a:r>
              <a:rPr lang="en-US"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50" indent="-196850">
              <a:lnSpc>
                <a:spcPct val="90000"/>
              </a:lnSpc>
            </a:pPr>
            <a:r>
              <a:rPr lang="en-US" smtClean="0"/>
              <a:t>	- Jack Mitchell, her assistant, believes ACC should completely overhaul its OS and basically replicate DJC’s before they come in.</a:t>
            </a:r>
          </a:p>
          <a:p>
            <a:pPr marL="196850" indent="-196850">
              <a:lnSpc>
                <a:spcPct val="90000"/>
              </a:lnSpc>
            </a:pPr>
            <a:r>
              <a:rPr lang="en-US" smtClean="0"/>
              <a:t>	- Andy Li, Sunnyvale’s plant manager, sees no need for panic and believes cost-cutting is sufficient given that DJC will not easily replicate its strategy in the US and that its new US plant would be completely different from Kawasaki.</a:t>
            </a:r>
          </a:p>
          <a:p>
            <a:pPr marL="196850" indent="-196850">
              <a:lnSpc>
                <a:spcPct val="90000"/>
              </a:lnSpc>
            </a:pPr>
            <a:endParaRPr lang="en-US" smtClean="0"/>
          </a:p>
          <a:p>
            <a:pPr marL="196850" indent="-196850">
              <a:lnSpc>
                <a:spcPct val="90000"/>
              </a:lnSpc>
            </a:pPr>
            <a:r>
              <a:rPr lang="en-US" smtClean="0"/>
              <a:t>Our goal is to come up with a recommendation to Denise.  I suggest the following “AAA” plan (put on BB; or keep one board per A):</a:t>
            </a:r>
          </a:p>
          <a:p>
            <a:pPr marL="196850" indent="-196850">
              <a:lnSpc>
                <a:spcPct val="90000"/>
              </a:lnSpc>
              <a:buFontTx/>
              <a:buAutoNum type="arabicPeriod"/>
            </a:pPr>
            <a:r>
              <a:rPr lang="en-US" smtClean="0"/>
              <a:t>Assess the situation by contrasting ACC and DJC’s OS.  This is an application of class 1.</a:t>
            </a:r>
          </a:p>
          <a:p>
            <a:pPr marL="671513" lvl="1" indent="-196850">
              <a:lnSpc>
                <a:spcPct val="90000"/>
              </a:lnSpc>
              <a:buFontTx/>
              <a:buAutoNum type="arabicPeriod"/>
            </a:pPr>
            <a:r>
              <a:rPr lang="en-US" smtClean="0"/>
              <a:t>Apply framework: strat (value pos + financial view); competency; resource &amp; process views</a:t>
            </a:r>
          </a:p>
          <a:p>
            <a:pPr marL="671513" lvl="1" indent="-196850">
              <a:lnSpc>
                <a:spcPct val="90000"/>
              </a:lnSpc>
              <a:buFontTx/>
              <a:buAutoNum type="arabicPeriod"/>
            </a:pPr>
            <a:r>
              <a:rPr lang="en-US" smtClean="0"/>
              <a:t>Check alignment: PP matrix! (DJC is aligned while 85% of ACC’s business is not aligned and thus inefficient.)</a:t>
            </a:r>
          </a:p>
          <a:p>
            <a:pPr marL="196850" indent="-196850">
              <a:lnSpc>
                <a:spcPct val="90000"/>
              </a:lnSpc>
              <a:buFontTx/>
              <a:buAutoNum type="arabicPeriod"/>
            </a:pPr>
            <a:r>
              <a:rPr lang="en-US" smtClean="0"/>
              <a:t>Analyze the sources of the cost differential.</a:t>
            </a:r>
          </a:p>
          <a:p>
            <a:pPr marL="671513" lvl="1" indent="-196850">
              <a:lnSpc>
                <a:spcPct val="90000"/>
              </a:lnSpc>
              <a:buFontTx/>
              <a:buAutoNum type="arabicPeriod"/>
            </a:pPr>
            <a:r>
              <a:rPr lang="en-US" smtClean="0"/>
              <a:t>Adjust for location + time (learning)</a:t>
            </a:r>
          </a:p>
          <a:p>
            <a:pPr marL="671513" lvl="1" indent="-196850">
              <a:lnSpc>
                <a:spcPct val="90000"/>
              </a:lnSpc>
              <a:buFontTx/>
              <a:buAutoNum type="arabicPeriod"/>
            </a:pPr>
            <a:r>
              <a:rPr lang="en-US" smtClean="0"/>
              <a:t>Volume</a:t>
            </a:r>
          </a:p>
          <a:p>
            <a:pPr marL="671513" lvl="1" indent="-196850">
              <a:lnSpc>
                <a:spcPct val="90000"/>
              </a:lnSpc>
              <a:buFontTx/>
              <a:buAutoNum type="arabicPeriod"/>
            </a:pPr>
            <a:r>
              <a:rPr lang="en-US" smtClean="0"/>
              <a:t>strategy</a:t>
            </a:r>
          </a:p>
          <a:p>
            <a:pPr marL="196850" indent="-196850">
              <a:lnSpc>
                <a:spcPct val="90000"/>
              </a:lnSpc>
              <a:buFontTx/>
              <a:buAutoNum type="arabicPeriod"/>
            </a:pPr>
            <a:r>
              <a:rPr lang="en-US" smtClean="0"/>
              <a:t>Assess the threat and recommend a plan of action.</a:t>
            </a:r>
          </a:p>
          <a:p>
            <a:pPr marL="671513" lvl="1" indent="-196850">
              <a:lnSpc>
                <a:spcPct val="90000"/>
              </a:lnSpc>
              <a:buFontTx/>
              <a:buAutoNum type="arabicPeriod"/>
            </a:pPr>
            <a:r>
              <a:rPr lang="en-US" smtClean="0"/>
              <a:t>The larger question is: what to do with the 85%? Do we stick to our knitting (custom)=“retreat”, do both =“fight”, or only standard = “adopt”?  (Similar to Swatch and FedEx-UPS. Take poll. Likely to keep standard b/ customer retention model)</a:t>
            </a:r>
          </a:p>
          <a:p>
            <a:pPr marL="671513" lvl="1" indent="-196850">
              <a:lnSpc>
                <a:spcPct val="90000"/>
              </a:lnSpc>
              <a:buFontTx/>
              <a:buAutoNum type="arabicPeriod"/>
            </a:pPr>
            <a:r>
              <a:rPr lang="en-US" smtClean="0"/>
              <a:t>If we do standard, recognize in process (this is basic + see some discussion in later slide)</a:t>
            </a:r>
          </a:p>
          <a:p>
            <a:pPr marL="671513" lvl="1" indent="-196850">
              <a:lnSpc>
                <a:spcPct val="90000"/>
              </a:lnSpc>
              <a:buFontTx/>
              <a:buAutoNum type="arabicPeriod"/>
            </a:pPr>
            <a:r>
              <a:rPr lang="en-US" smtClean="0"/>
              <a:t>So, let us focus on our core market: how serious is threat there, what can we do?</a:t>
            </a:r>
          </a:p>
          <a:p>
            <a:pPr marL="196850" indent="-196850">
              <a:lnSpc>
                <a:spcPct val="90000"/>
              </a:lnSpc>
              <a:buFontTx/>
              <a:buAutoNum type="arabicPeriod"/>
            </a:pPr>
            <a:endParaRPr lang="en-US" smtClean="0"/>
          </a:p>
          <a:p>
            <a:pPr marL="196850" indent="-196850">
              <a:lnSpc>
                <a:spcPct val="90000"/>
              </a:lnSpc>
            </a:pPr>
            <a:r>
              <a:rPr lang="en-US" smtClean="0"/>
              <a:t>Do all of this w/o slides (only have framework on transparency).  After 45min, “let us review a few slides to illustrate the analytics.”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1/20/2011</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200"/>
            <a:r>
              <a:rPr lang="en-US" smtClean="0"/>
              <a:t>© Van Mieghem</a:t>
            </a:r>
          </a:p>
        </p:txBody>
      </p:sp>
      <p:sp>
        <p:nvSpPr>
          <p:cNvPr id="82948" name="Rectangle 7"/>
          <p:cNvSpPr>
            <a:spLocks noGrp="1" noChangeArrowheads="1"/>
          </p:cNvSpPr>
          <p:nvPr>
            <p:ph type="sldNum" sz="quarter" idx="5"/>
          </p:nvPr>
        </p:nvSpPr>
        <p:spPr>
          <a:noFill/>
        </p:spPr>
        <p:txBody>
          <a:bodyPr/>
          <a:lstStyle/>
          <a:p>
            <a:pPr defTabSz="965200"/>
            <a:fld id="{2F4BDE32-04CA-45B5-A2D6-661025F6E476}" type="slidenum">
              <a:rPr lang="en-US" smtClean="0"/>
              <a:pPr defTabSz="965200"/>
              <a:t>7</a:t>
            </a:fld>
            <a:endParaRPr lang="en-US" smtClean="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3" y="3565525"/>
            <a:ext cx="6734175" cy="5800725"/>
          </a:xfrm>
          <a:noFill/>
          <a:ln/>
        </p:spPr>
        <p:txBody>
          <a:bodyPr/>
          <a:lstStyle/>
          <a:p>
            <a:r>
              <a:rPr lang="en-US" smtClean="0"/>
              <a:t>For ACC, there is misalignment.  Key question is: do we adjust strategy (stick to our knitting, move to standard only, or do both) and/or do we adjust operations?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200"/>
            <a:r>
              <a:rPr lang="en-US" smtClean="0"/>
              <a:t>© Van Mieghem</a:t>
            </a:r>
          </a:p>
        </p:txBody>
      </p:sp>
      <p:sp>
        <p:nvSpPr>
          <p:cNvPr id="81924" name="Rectangle 7"/>
          <p:cNvSpPr>
            <a:spLocks noGrp="1" noChangeArrowheads="1"/>
          </p:cNvSpPr>
          <p:nvPr>
            <p:ph type="sldNum" sz="quarter" idx="5"/>
          </p:nvPr>
        </p:nvSpPr>
        <p:spPr>
          <a:noFill/>
        </p:spPr>
        <p:txBody>
          <a:bodyPr/>
          <a:lstStyle/>
          <a:p>
            <a:pPr defTabSz="965200"/>
            <a:fld id="{598C56BB-48FE-42FE-82B7-45A8846BD154}" type="slidenum">
              <a:rPr lang="en-US" smtClean="0"/>
              <a:pPr defTabSz="965200"/>
              <a:t>8</a:t>
            </a:fld>
            <a:endParaRPr lang="en-US"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200"/>
            <a:r>
              <a:rPr lang="en-US" smtClean="0"/>
              <a:t>© Van Mieghem</a:t>
            </a:r>
          </a:p>
        </p:txBody>
      </p:sp>
      <p:sp>
        <p:nvSpPr>
          <p:cNvPr id="83972" name="Rectangle 7"/>
          <p:cNvSpPr>
            <a:spLocks noGrp="1" noChangeArrowheads="1"/>
          </p:cNvSpPr>
          <p:nvPr>
            <p:ph type="sldNum" sz="quarter" idx="5"/>
          </p:nvPr>
        </p:nvSpPr>
        <p:spPr>
          <a:noFill/>
        </p:spPr>
        <p:txBody>
          <a:bodyPr/>
          <a:lstStyle/>
          <a:p>
            <a:pPr defTabSz="965200"/>
            <a:fld id="{72D6A995-FFBB-4A21-AC9D-EFDB6343E389}" type="slidenum">
              <a:rPr lang="en-US" smtClean="0"/>
              <a:pPr defTabSz="965200"/>
              <a:t>9</a:t>
            </a:fld>
            <a:endParaRPr lang="en-US"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8" y="4090988"/>
            <a:ext cx="6791325" cy="5146675"/>
          </a:xfrm>
          <a:noFill/>
          <a:ln/>
        </p:spPr>
        <p:txBody>
          <a:bodyPr/>
          <a:lstStyle/>
          <a:p>
            <a:pPr marL="196850" indent="-196850">
              <a:lnSpc>
                <a:spcPct val="90000"/>
              </a:lnSpc>
            </a:pPr>
            <a:r>
              <a:rPr lang="en-US" smtClean="0"/>
              <a:t>Recall that our goal is to come up with a recommendation to Denise using the following plan:</a:t>
            </a:r>
          </a:p>
          <a:p>
            <a:pPr marL="196850" indent="-196850">
              <a:lnSpc>
                <a:spcPct val="90000"/>
              </a:lnSpc>
              <a:buFontTx/>
              <a:buAutoNum type="arabicPeriod"/>
            </a:pPr>
            <a:r>
              <a:rPr lang="en-US" smtClean="0"/>
              <a:t>Assess the situation by contrasting ACC and DJC’s OS.  This is an application of class 1. </a:t>
            </a:r>
            <a:r>
              <a:rPr lang="en-US" i="1" smtClean="0"/>
              <a:t>Done</a:t>
            </a:r>
            <a:endParaRPr lang="en-US" smtClean="0"/>
          </a:p>
          <a:p>
            <a:pPr marL="196850" indent="-196850">
              <a:lnSpc>
                <a:spcPct val="90000"/>
              </a:lnSpc>
              <a:buFontTx/>
              <a:buAutoNum type="arabicPeriod"/>
            </a:pPr>
            <a:r>
              <a:rPr lang="en-US" smtClean="0"/>
              <a:t>Analyze the sources of the cost differential. </a:t>
            </a:r>
            <a:r>
              <a:rPr lang="en-US" i="1" smtClean="0"/>
              <a:t>Let’s now analyze the cost differential, focusing on ACC’s process for its custom segment b/c that’s the question we’re interested in.</a:t>
            </a:r>
            <a:endParaRPr lang="en-US" smtClean="0"/>
          </a:p>
          <a:p>
            <a:pPr marL="196850" indent="-196850">
              <a:lnSpc>
                <a:spcPct val="90000"/>
              </a:lnSpc>
              <a:buFontTx/>
              <a:buAutoNum type="arabicPeriod"/>
            </a:pPr>
            <a:r>
              <a:rPr lang="en-US" smtClean="0"/>
              <a:t>Assess the threat and recommend a plan of action.</a:t>
            </a:r>
          </a:p>
          <a:p>
            <a:pPr marL="196850" indent="-196850">
              <a:lnSpc>
                <a:spcPct val="90000"/>
              </a:lnSpc>
            </a:pPr>
            <a:endParaRPr lang="en-US" smtClean="0"/>
          </a:p>
          <a:p>
            <a:pPr marL="196850" indent="-196850">
              <a:lnSpc>
                <a:spcPct val="90000"/>
              </a:lnSpc>
            </a:pPr>
            <a:endParaRPr lang="en-US" smtClean="0"/>
          </a:p>
          <a:p>
            <a:pPr marL="196850" indent="-196850">
              <a:lnSpc>
                <a:spcPct val="90000"/>
              </a:lnSpc>
            </a:pPr>
            <a:r>
              <a:rPr lang="en-US" smtClean="0"/>
              <a:t>How large is the differentiation advantage for ACC?</a:t>
            </a:r>
          </a:p>
          <a:p>
            <a:pPr marL="671513" lvl="1" indent="-196850">
              <a:lnSpc>
                <a:spcPct val="90000"/>
              </a:lnSpc>
            </a:pPr>
            <a:r>
              <a:rPr lang="en-US" smtClean="0"/>
              <a:t>A proxy for Value(</a:t>
            </a:r>
            <a:r>
              <a:rPr lang="en-US" smtClean="0">
                <a:latin typeface="Symbol" pitchFamily="18" charset="2"/>
              </a:rPr>
              <a:t>D</a:t>
            </a:r>
            <a:r>
              <a:rPr lang="en-US" i="1" smtClean="0"/>
              <a:t>X</a:t>
            </a:r>
            <a:r>
              <a:rPr lang="en-US" smtClean="0"/>
              <a:t>) is </a:t>
            </a:r>
            <a:r>
              <a:rPr lang="en-US" smtClean="0">
                <a:latin typeface="Symbol" pitchFamily="18" charset="2"/>
              </a:rPr>
              <a:t>D</a:t>
            </a:r>
            <a:r>
              <a:rPr lang="en-US" i="1" smtClean="0"/>
              <a:t>Price.  How find price, given that we have COGS?</a:t>
            </a:r>
          </a:p>
          <a:p>
            <a:pPr marL="671513" lvl="1" indent="-196850">
              <a:lnSpc>
                <a:spcPct val="90000"/>
              </a:lnSpc>
            </a:pPr>
            <a:r>
              <a:rPr lang="en-US" smtClean="0"/>
              <a:t>Recall: GrossMarginPercentage gmp = (p-c)/p </a:t>
            </a:r>
            <a:r>
              <a:rPr lang="en-US" i="1" smtClean="0">
                <a:cs typeface="Times New Roman" pitchFamily="18" charset="0"/>
              </a:rPr>
              <a:t>→ p </a:t>
            </a:r>
            <a:r>
              <a:rPr lang="en-US" smtClean="0">
                <a:cs typeface="Times New Roman" pitchFamily="18" charset="0"/>
              </a:rPr>
              <a:t>= COGS/(1 – </a:t>
            </a:r>
            <a:r>
              <a:rPr lang="en-US" i="1" smtClean="0">
                <a:cs typeface="Times New Roman" pitchFamily="18" charset="0"/>
              </a:rPr>
              <a:t>gmp</a:t>
            </a:r>
            <a:r>
              <a:rPr lang="en-US" smtClean="0">
                <a:cs typeface="Times New Roman" pitchFamily="18" charset="0"/>
              </a:rPr>
              <a:t>)</a:t>
            </a:r>
          </a:p>
          <a:p>
            <a:pPr marL="671513" lvl="1" indent="-196850">
              <a:lnSpc>
                <a:spcPct val="90000"/>
              </a:lnSpc>
            </a:pPr>
            <a:r>
              <a:rPr lang="en-US" smtClean="0">
                <a:cs typeface="Times New Roman" pitchFamily="18" charset="0"/>
              </a:rPr>
              <a:t>	[don’t confuse with MarkUpPercentage mup = (p-c)/c </a:t>
            </a:r>
            <a:r>
              <a:rPr lang="en-US" i="1" smtClean="0">
                <a:cs typeface="Times New Roman" pitchFamily="18" charset="0"/>
              </a:rPr>
              <a:t>→ p </a:t>
            </a:r>
            <a:r>
              <a:rPr lang="en-US" smtClean="0">
                <a:cs typeface="Times New Roman" pitchFamily="18" charset="0"/>
              </a:rPr>
              <a:t>= COGS x (1 + </a:t>
            </a:r>
            <a:r>
              <a:rPr lang="en-US" i="1" smtClean="0">
                <a:cs typeface="Times New Roman" pitchFamily="18" charset="0"/>
              </a:rPr>
              <a:t>mup</a:t>
            </a:r>
            <a:r>
              <a:rPr lang="en-US" smtClean="0">
                <a:cs typeface="Times New Roman" pitchFamily="18" charset="0"/>
              </a:rPr>
              <a:t>)</a:t>
            </a:r>
          </a:p>
          <a:p>
            <a:pPr marL="671513" lvl="1" indent="-196850">
              <a:lnSpc>
                <a:spcPct val="90000"/>
              </a:lnSpc>
            </a:pPr>
            <a:r>
              <a:rPr lang="en-US" smtClean="0">
                <a:cs typeface="Times New Roman" pitchFamily="18" charset="0"/>
              </a:rPr>
              <a:t>	but: </a:t>
            </a:r>
          </a:p>
          <a:p>
            <a:pPr marL="671513" lvl="1" indent="-196850">
              <a:lnSpc>
                <a:spcPct val="90000"/>
              </a:lnSpc>
              <a:buFontTx/>
              <a:buAutoNum type="arabicPeriod"/>
            </a:pPr>
            <a:r>
              <a:rPr lang="en-US" smtClean="0">
                <a:cs typeface="Times New Roman" pitchFamily="18" charset="0"/>
              </a:rPr>
              <a:t>this is only a proxy; DJC may change its margin and price when coming to US.  Thus, use this only at current (un-localized) prices.</a:t>
            </a:r>
          </a:p>
          <a:p>
            <a:pPr marL="671513" lvl="1" indent="-196850">
              <a:lnSpc>
                <a:spcPct val="90000"/>
              </a:lnSpc>
              <a:buFontTx/>
              <a:buAutoNum type="arabicPeriod"/>
            </a:pPr>
            <a:r>
              <a:rPr lang="en-US" smtClean="0">
                <a:cs typeface="Times New Roman" pitchFamily="18" charset="0"/>
              </a:rPr>
              <a:t>This margin number is either an average of both segments, or 0% for standard (in which case custom would be 43%/0.15 = 6 x 43%!)</a:t>
            </a:r>
          </a:p>
          <a:p>
            <a:pPr marL="671513" lvl="1" indent="-196850">
              <a:lnSpc>
                <a:spcPct val="90000"/>
              </a:lnSpc>
            </a:pPr>
            <a:endParaRPr lang="en-US" smtClean="0"/>
          </a:p>
          <a:p>
            <a:pPr marL="196850" indent="-196850">
              <a:lnSpc>
                <a:spcPct val="90000"/>
              </a:lnSpc>
            </a:pPr>
            <a:r>
              <a:rPr lang="en-US" smtClean="0"/>
              <a:t>Key condition: The </a:t>
            </a:r>
            <a:r>
              <a:rPr lang="en-US" smtClean="0">
                <a:latin typeface="Symbol" pitchFamily="18" charset="2"/>
              </a:rPr>
              <a:t>D</a:t>
            </a:r>
            <a:r>
              <a:rPr lang="en-US" smtClean="0"/>
              <a:t> inequality: Value(</a:t>
            </a:r>
            <a:r>
              <a:rPr lang="en-US" smtClean="0">
                <a:latin typeface="Symbol" pitchFamily="18" charset="2"/>
              </a:rPr>
              <a:t>D</a:t>
            </a:r>
            <a:r>
              <a:rPr lang="en-US" i="1" smtClean="0"/>
              <a:t>X</a:t>
            </a:r>
            <a:r>
              <a:rPr lang="en-US" smtClean="0"/>
              <a:t>) &gt;? </a:t>
            </a:r>
            <a:r>
              <a:rPr lang="en-US" smtClean="0">
                <a:latin typeface="Symbol" pitchFamily="18" charset="2"/>
              </a:rPr>
              <a:t>D</a:t>
            </a:r>
            <a:r>
              <a:rPr lang="en-US" i="1" smtClean="0"/>
              <a:t>C</a:t>
            </a:r>
          </a:p>
          <a:p>
            <a:pPr marL="1144588" lvl="2" indent="-196850">
              <a:lnSpc>
                <a:spcPct val="90000"/>
              </a:lnSpc>
            </a:pPr>
            <a:r>
              <a:rPr lang="en-US" i="1" smtClean="0"/>
              <a:t>If yes: </a:t>
            </a:r>
            <a:r>
              <a:rPr lang="en-US" smtClean="0"/>
              <a:t>the differentiation strategy is more profitable (per unit). But there are still two competitive forecast scenarios to consider:</a:t>
            </a:r>
          </a:p>
          <a:p>
            <a:pPr marL="1144588" lvl="2" indent="-196850">
              <a:lnSpc>
                <a:spcPct val="90000"/>
              </a:lnSpc>
            </a:pPr>
            <a:r>
              <a:rPr lang="en-US" smtClean="0"/>
              <a:t> STRESS THE TWO QUESTIONS, THIS IS KEY.</a:t>
            </a:r>
          </a:p>
          <a:p>
            <a:pPr marL="1144588" lvl="2" indent="-196850">
              <a:lnSpc>
                <a:spcPct val="90000"/>
              </a:lnSpc>
            </a:pPr>
            <a:r>
              <a:rPr lang="en-US" smtClean="0"/>
              <a:t>We will consider as main question: what if DJC were to copy us?  </a:t>
            </a:r>
          </a:p>
          <a:p>
            <a:pPr marL="1144588" lvl="2" indent="-196850">
              <a:lnSpc>
                <a:spcPct val="90000"/>
              </a:lnSpc>
            </a:pPr>
            <a:r>
              <a:rPr lang="en-US" smtClean="0"/>
              <a:t>How do we answer the last two questions?  We must correct the cost differential for any change in strategy (and volume), the remainder is OE.</a:t>
            </a:r>
          </a:p>
          <a:p>
            <a:pPr marL="1144588" lvl="2" indent="-196850">
              <a:lnSpc>
                <a:spcPct val="90000"/>
              </a:lnSpc>
            </a:pPr>
            <a:r>
              <a:rPr lang="en-US" smtClean="0"/>
              <a:t>We shall first try to estimate what cost advantage remains for DJC </a:t>
            </a:r>
            <a:r>
              <a:rPr lang="en-US" i="1" smtClean="0"/>
              <a:t>if it were to compete in our niche (which will increase its costs).  </a:t>
            </a:r>
            <a:r>
              <a:rPr lang="en-US" smtClean="0"/>
              <a:t>Then we will ask ourselves what ACC can do to protect itself in that segment (and also to protect its standard segment).</a:t>
            </a:r>
          </a:p>
          <a:p>
            <a:pPr marL="1144588" lvl="2" indent="-196850">
              <a:lnSpc>
                <a:spcPct val="90000"/>
              </a:lnSpc>
            </a:pPr>
            <a:endParaRPr lang="en-US" smtClean="0"/>
          </a:p>
          <a:p>
            <a:pPr marL="1144588" lvl="2" indent="-196850">
              <a:lnSpc>
                <a:spcPct val="90000"/>
              </a:lnSpc>
            </a:pPr>
            <a:endParaRPr lang="en-US" smtClean="0"/>
          </a:p>
          <a:p>
            <a:pPr marL="196850" indent="-196850">
              <a:lnSpc>
                <a:spcPct val="90000"/>
              </a:lnSpc>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1/20/2011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1/20/2011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1/20/2011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1/20/2011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1/20/2011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1/20/2011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1/20/2011</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1/20/2011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1/20/2011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1/20/2011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1/20/2011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1/20/2011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1/20/2011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1/20/2011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1/20/2011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1/20/2011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1/20/2011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1/20/2011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3.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theme" Target="../theme/theme5.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1/20/2011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1/20/2011</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oleObject" Target="../embeddings/Microsoft_Office_Word_97_-_2003_Document2.doc"/></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dirty="0">
                <a:solidFill>
                  <a:schemeClr val="bg1"/>
                </a:solidFill>
                <a:latin typeface="Garamond" pitchFamily="18" charset="0"/>
              </a:rPr>
              <a:t>week </a:t>
            </a:r>
            <a:r>
              <a:rPr lang="en-US" sz="3600" i="0" dirty="0" smtClean="0">
                <a:solidFill>
                  <a:schemeClr val="bg1"/>
                </a:solidFill>
                <a:latin typeface="Garamond" pitchFamily="18" charset="0"/>
              </a:rPr>
              <a:t>2-3)</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smtClean="0">
                <a:latin typeface="Symbol" pitchFamily="18" charset="2"/>
              </a:rPr>
              <a:t>D</a:t>
            </a:r>
            <a:r>
              <a:rPr lang="en-US" i="1" smtClean="0"/>
              <a:t>C</a:t>
            </a:r>
            <a:r>
              <a:rPr lang="en-US" baseline="-25000" smtClean="0"/>
              <a:t> RM </a:t>
            </a:r>
            <a:r>
              <a:rPr lang="en-US" sz="1800" smtClean="0"/>
              <a:t>=  (9.39+2.10) – (12.13+2.76) </a:t>
            </a:r>
            <a:r>
              <a:rPr lang="en-US" sz="1800" b="1" smtClean="0">
                <a:solidFill>
                  <a:schemeClr val="accent2"/>
                </a:solidFill>
              </a:rPr>
              <a:t>*.60</a:t>
            </a:r>
            <a:r>
              <a:rPr lang="en-US" sz="1800" smtClean="0"/>
              <a:t> = $11.49 - $8.94 = $2.55 </a:t>
            </a:r>
            <a:r>
              <a:rPr lang="en-US" sz="1800" b="1" smtClean="0">
                <a:solidFill>
                  <a:schemeClr val="accent2"/>
                </a:solidFill>
              </a:rPr>
              <a:t>US-localized</a:t>
            </a:r>
          </a:p>
          <a:p>
            <a:pPr eaLnBrk="1" hangingPunct="1"/>
            <a:endParaRPr lang="en-US" i="1" smtClean="0"/>
          </a:p>
          <a:p>
            <a:pPr eaLnBrk="1" hangingPunct="1"/>
            <a:r>
              <a:rPr lang="en-US" i="1" smtClean="0"/>
              <a:t>How much is driven by volume?</a:t>
            </a:r>
          </a:p>
          <a:p>
            <a:pPr eaLnBrk="1" hangingPunct="1"/>
            <a:endParaRPr lang="en-US" i="1" smtClean="0"/>
          </a:p>
          <a:p>
            <a:pPr eaLnBrk="1" hangingPunct="1"/>
            <a:r>
              <a:rPr lang="en-US" i="1" smtClean="0"/>
              <a:t>How much is driven by strategy?</a:t>
            </a:r>
          </a:p>
          <a:p>
            <a:pPr lvl="1" eaLnBrk="1" hangingPunct="1"/>
            <a:r>
              <a:rPr lang="en-US" smtClean="0"/>
              <a:t>If DJC were to adopt ACC’s product strategy, its cost would increase by</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r>
              <a:rPr lang="en-US" smtClean="0"/>
              <a:t>Thus, to match ACC product value, DJC’s US-product cost would be $8.94 + $2.45 = $11.39. Thus, the strategic trade-off is </a:t>
            </a:r>
            <a:r>
              <a:rPr lang="en-US" smtClean="0">
                <a:latin typeface="Symbol" pitchFamily="18" charset="2"/>
              </a:rPr>
              <a:t>D</a:t>
            </a:r>
            <a:r>
              <a:rPr lang="en-US" i="1" smtClean="0"/>
              <a:t>C</a:t>
            </a:r>
            <a:r>
              <a:rPr lang="en-US" baseline="-25000" smtClean="0"/>
              <a:t>S, RM</a:t>
            </a:r>
            <a:r>
              <a:rPr lang="en-US" smtClean="0"/>
              <a:t> </a:t>
            </a:r>
            <a:r>
              <a:rPr lang="en-US" sz="1600" smtClean="0"/>
              <a:t>= $2.45</a:t>
            </a:r>
          </a:p>
          <a:p>
            <a:pPr eaLnBrk="1" hangingPunct="1"/>
            <a:endParaRPr lang="en-US" smtClean="0"/>
          </a:p>
          <a:p>
            <a:pPr eaLnBrk="1" hangingPunct="1"/>
            <a:r>
              <a:rPr lang="en-US" smtClean="0"/>
              <a:t>The remainder is due to OE: </a:t>
            </a:r>
            <a:r>
              <a:rPr lang="en-US" smtClean="0">
                <a:latin typeface="Symbol" pitchFamily="18" charset="2"/>
              </a:rPr>
              <a:t>D</a:t>
            </a:r>
            <a:r>
              <a:rPr lang="en-US" i="1" smtClean="0"/>
              <a:t>C</a:t>
            </a:r>
            <a:r>
              <a:rPr lang="en-US" baseline="-25000" smtClean="0"/>
              <a:t>OE, RM </a:t>
            </a:r>
            <a:r>
              <a:rPr lang="en-US" sz="1800" smtClean="0"/>
              <a:t>=  $11.49-$11.39= $2.55 - $2.45 = $0.10</a:t>
            </a:r>
            <a:endParaRPr lang="en-US" i="1" smtClean="0"/>
          </a:p>
        </p:txBody>
      </p:sp>
      <p:graphicFrame>
        <p:nvGraphicFramePr>
          <p:cNvPr id="1026" name="Object 4"/>
          <p:cNvGraphicFramePr>
            <a:graphicFrameLocks noChangeAspect="1"/>
          </p:cNvGraphicFramePr>
          <p:nvPr/>
        </p:nvGraphicFramePr>
        <p:xfrm>
          <a:off x="1889125" y="3306763"/>
          <a:ext cx="5578475" cy="1493837"/>
        </p:xfrm>
        <a:graphic>
          <a:graphicData uri="http://schemas.openxmlformats.org/presentationml/2006/ole">
            <p:oleObj spid="_x0000_s1026" name="Document" r:id="rId4" imgW="5634866" imgH="1505150" progId="Word.Document.8">
              <p:embed/>
            </p:oleObj>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ChangeAspect="1"/>
          </p:cNvGraphicFramePr>
          <p:nvPr>
            <p:ph sz="half" idx="2"/>
          </p:nvPr>
        </p:nvGraphicFramePr>
        <p:xfrm>
          <a:off x="488950" y="2224088"/>
          <a:ext cx="8293100" cy="2457450"/>
        </p:xfrm>
        <a:graphic>
          <a:graphicData uri="http://schemas.openxmlformats.org/presentationml/2006/ole">
            <p:oleObj spid="_x0000_s2050" name="Document" r:id="rId4" imgW="9645253" imgH="2858057" progId="Word.Document.8">
              <p:embed/>
            </p:oleObj>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smtClean="0">
                <a:latin typeface="Symbol" pitchFamily="18" charset="2"/>
              </a:rPr>
              <a:t>D</a:t>
            </a:r>
            <a:r>
              <a:rPr lang="en-US" sz="2000" dirty="0" smtClean="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endParaRPr lang="en-US" sz="2000" i="0" dirty="0" smtClean="0"/>
            </a:p>
            <a:p>
              <a:pPr eaLnBrk="0" hangingPunct="0"/>
              <a:endParaRPr lang="en-US" sz="2000" i="0" dirty="0" smtClean="0"/>
            </a:p>
            <a:p>
              <a:pPr eaLnBrk="0" hangingPunct="0"/>
              <a:r>
                <a:rPr lang="en-US" sz="2000" i="0" dirty="0" smtClean="0"/>
                <a:t>Considering depreciation only:</a:t>
              </a:r>
            </a:p>
            <a:p>
              <a:pPr eaLnBrk="0" hangingPunct="0"/>
              <a:r>
                <a:rPr lang="en-US" sz="2000" i="0" dirty="0" smtClean="0"/>
                <a:t>$3.3 =        2.62      + 0.9        - 0.22</a:t>
              </a:r>
              <a:endParaRPr lang="en-US" sz="2000" i="0" dirty="0"/>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smtClean="0"/>
              <a:t>Fixed asset “utilization profile” can also be broken up </a:t>
            </a:r>
          </a:p>
          <a:p>
            <a:pPr lvl="1" eaLnBrk="1" hangingPunct="1"/>
            <a:r>
              <a:rPr lang="en-US" sz="1600" dirty="0" smtClean="0"/>
              <a:t>Only about 40% of utilization difference is strategic </a:t>
            </a:r>
          </a:p>
          <a:p>
            <a:pPr lvl="1" eaLnBrk="1" hangingPunct="1"/>
            <a:r>
              <a:rPr lang="en-US" sz="1600" dirty="0" smtClean="0"/>
              <a:t>DJC is just much better at generating output from a lower based of capital stock. </a:t>
            </a:r>
          </a:p>
          <a:p>
            <a:pPr eaLnBrk="1" hangingPunct="1"/>
            <a:r>
              <a:rPr lang="en-US" sz="1800" dirty="0" smtClean="0"/>
              <a:t>It seems reasonable (best we can do) to assume that </a:t>
            </a:r>
            <a:r>
              <a:rPr lang="en-US" sz="1800" dirty="0" smtClean="0">
                <a:latin typeface="Symbol" pitchFamily="18" charset="2"/>
              </a:rPr>
              <a:t>D</a:t>
            </a:r>
            <a:r>
              <a:rPr lang="en-US" sz="1800" dirty="0" smtClean="0"/>
              <a:t>C </a:t>
            </a:r>
            <a:r>
              <a:rPr lang="en-US" sz="1800" baseline="-25000" dirty="0" smtClean="0"/>
              <a:t>depreciation</a:t>
            </a:r>
            <a:r>
              <a:rPr lang="en-US" sz="1800" dirty="0" smtClean="0"/>
              <a:t>  , net of volume effect, follows similar split:</a:t>
            </a:r>
          </a:p>
          <a:p>
            <a:pPr eaLnBrk="1" hangingPunct="1">
              <a:buClr>
                <a:srgbClr val="FF0000"/>
              </a:buClr>
              <a:buFont typeface="Wingdings" pitchFamily="2" charset="2"/>
              <a:buChar char="Ø"/>
            </a:pPr>
            <a:r>
              <a:rPr lang="en-US" sz="2400" dirty="0" smtClean="0">
                <a:latin typeface="Symbol" pitchFamily="18" charset="2"/>
              </a:rPr>
              <a:t>D</a:t>
            </a:r>
            <a:r>
              <a:rPr lang="en-US" sz="2400" i="1" dirty="0" smtClean="0"/>
              <a:t>C</a:t>
            </a:r>
            <a:r>
              <a:rPr lang="en-US" sz="2400" baseline="-25000" dirty="0" smtClean="0"/>
              <a:t>OE, depreciation </a:t>
            </a:r>
            <a:r>
              <a:rPr lang="en-US" dirty="0" smtClean="0">
                <a:cs typeface="Times New Roman" pitchFamily="18" charset="0"/>
              </a:rPr>
              <a:t>≈</a:t>
            </a:r>
            <a:r>
              <a:rPr lang="en-US" dirty="0" smtClean="0"/>
              <a:t> 55% * $2.62 = $1.44</a:t>
            </a:r>
          </a:p>
          <a:p>
            <a:pPr eaLnBrk="1" hangingPunct="1"/>
            <a:endParaRPr lang="en-US" sz="1400" dirty="0" smtClean="0"/>
          </a:p>
        </p:txBody>
      </p:sp>
      <p:graphicFrame>
        <p:nvGraphicFramePr>
          <p:cNvPr id="6" name="Table 5"/>
          <p:cNvGraphicFramePr>
            <a:graphicFrameLocks noGrp="1"/>
          </p:cNvGraphicFramePr>
          <p:nvPr/>
        </p:nvGraphicFramePr>
        <p:xfrm>
          <a:off x="399013" y="1330034"/>
          <a:ext cx="8204659" cy="2976417"/>
        </p:xfrm>
        <a:graphic>
          <a:graphicData uri="http://schemas.openxmlformats.org/drawingml/2006/table">
            <a:tbl>
              <a:tblPr/>
              <a:tblGrid>
                <a:gridCol w="2914449"/>
                <a:gridCol w="1146442"/>
                <a:gridCol w="911629"/>
                <a:gridCol w="676816"/>
                <a:gridCol w="1560819"/>
                <a:gridCol w="497252"/>
                <a:gridCol w="497252"/>
              </a:tblGrid>
              <a:tr h="248035">
                <a:tc>
                  <a:txBody>
                    <a:bodyPr/>
                    <a:lstStyle/>
                    <a:p>
                      <a:pPr algn="ctr" fontAlgn="b"/>
                      <a:r>
                        <a:rPr lang="en-US" sz="1100" b="0" i="1" u="none" strike="noStrike">
                          <a:latin typeface="Arial"/>
                        </a:rPr>
                        <a:t>Fixed Asset Utilization</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1" u="none" strike="noStrike">
                          <a:solidFill>
                            <a:srgbClr val="0000FF"/>
                          </a:solidFill>
                          <a:latin typeface="Arial"/>
                        </a:rPr>
                        <a:t>DJC</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1" u="none" strike="noStrike">
                          <a:solidFill>
                            <a:srgbClr val="0000FF"/>
                          </a:solidFill>
                          <a:latin typeface="Arial"/>
                        </a:rPr>
                        <a:t>ACC</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latin typeface="Symbol"/>
                        </a:rPr>
                        <a:t>D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err="1">
                          <a:latin typeface="Symbol"/>
                        </a:rPr>
                        <a:t>D</a:t>
                      </a:r>
                      <a:r>
                        <a:rPr lang="en-US" sz="1100" b="1" i="0" u="none" strike="noStrike" baseline="-25000" dirty="0" err="1">
                          <a:latin typeface="Arial"/>
                        </a:rPr>
                        <a:t>vol</a:t>
                      </a:r>
                      <a:endParaRPr lang="en-US" sz="1100" b="1" i="0" u="none" strike="noStrike" dirty="0">
                        <a:latin typeface="Symbol"/>
                      </a:endParaRP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latin typeface="Symbol"/>
                        </a:rPr>
                        <a:t>D</a:t>
                      </a:r>
                      <a:r>
                        <a:rPr lang="en-US" sz="1100" b="1" i="0" u="none" strike="noStrike" baseline="-25000" dirty="0">
                          <a:latin typeface="Arial"/>
                        </a:rPr>
                        <a:t>s</a:t>
                      </a:r>
                      <a:endParaRPr lang="en-US" sz="1100" b="1" i="0" u="none" strike="noStrike" dirty="0">
                        <a:latin typeface="Symbol"/>
                      </a:endParaRP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latin typeface="Symbol"/>
                        </a:rPr>
                        <a:t>+ D</a:t>
                      </a:r>
                      <a:r>
                        <a:rPr lang="en-US" sz="1100" b="1" i="0" u="none" strike="noStrike" baseline="-25000" dirty="0">
                          <a:latin typeface="Arial"/>
                        </a:rPr>
                        <a:t>OE</a:t>
                      </a:r>
                      <a:endParaRPr lang="en-US" sz="1100" b="1" i="0" u="none" strike="noStrike" dirty="0">
                        <a:latin typeface="Symbol"/>
                      </a:endParaRP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1926">
                <a:tc>
                  <a:txBody>
                    <a:bodyPr/>
                    <a:lstStyle/>
                    <a:p>
                      <a:pPr algn="l" fontAlgn="b"/>
                      <a:r>
                        <a:rPr lang="en-US" sz="1100" b="1" i="0" u="none" strike="noStrike">
                          <a:latin typeface="Arial"/>
                        </a:rPr>
                        <a:t>Available utilization</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1100" b="1" i="0" u="none" strike="noStrike">
                          <a:latin typeface="Arial"/>
                        </a:rPr>
                        <a:t>100%</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1100" b="1" i="0" u="none" strike="noStrike">
                          <a:latin typeface="Arial"/>
                        </a:rPr>
                        <a:t>100%</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34980">
                <a:tc>
                  <a:txBody>
                    <a:bodyPr/>
                    <a:lstStyle/>
                    <a:p>
                      <a:pPr algn="l" fontAlgn="b"/>
                      <a:r>
                        <a:rPr lang="en-US" sz="1100" b="0" i="0" u="none" strike="noStrike">
                          <a:latin typeface="Arial"/>
                        </a:rPr>
                        <a:t>Available Time (days)</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350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350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r>
              <a:tr h="234980">
                <a:tc>
                  <a:txBody>
                    <a:bodyPr/>
                    <a:lstStyle/>
                    <a:p>
                      <a:pPr algn="l" fontAlgn="b"/>
                      <a:r>
                        <a:rPr lang="en-US" sz="1100" b="1" i="0" u="none" strike="noStrike">
                          <a:latin typeface="Arial"/>
                        </a:rPr>
                        <a:t>Utilization Losses</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r>
              <a:tr h="221926">
                <a:tc>
                  <a:txBody>
                    <a:bodyPr/>
                    <a:lstStyle/>
                    <a:p>
                      <a:pPr algn="l" fontAlgn="b"/>
                      <a:r>
                        <a:rPr lang="en-US" sz="1100" b="0" i="0" u="none" strike="noStrike">
                          <a:latin typeface="Arial"/>
                        </a:rPr>
                        <a:t>Scheduled availability (days)</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latin typeface="Arial"/>
                        </a:rPr>
                        <a:t>                    330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latin typeface="Arial"/>
                        </a:rPr>
                        <a:t>              250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latin typeface="Arial"/>
                        </a:rPr>
                        <a:t>          80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1100" b="0" i="0" u="none" strike="noStrike">
                        <a:latin typeface="Arial"/>
                      </a:endParaRP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221926">
                <a:tc>
                  <a:txBody>
                    <a:bodyPr/>
                    <a:lstStyle/>
                    <a:p>
                      <a:pPr algn="l" fontAlgn="b"/>
                      <a:r>
                        <a:rPr lang="en-US" sz="1100" b="0" i="0" u="none" strike="noStrike">
                          <a:latin typeface="Arial"/>
                        </a:rPr>
                        <a:t>Utilization loss due to scheduled not operating</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5.7%</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28.6%</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-22.9%</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-15.0%</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-7.9%</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221926">
                <a:tc>
                  <a:txBody>
                    <a:bodyPr/>
                    <a:lstStyle/>
                    <a:p>
                      <a:pPr algn="l" fontAlgn="b"/>
                      <a:r>
                        <a:rPr lang="en-US" sz="1100" b="0" i="0" u="none" strike="noStrike">
                          <a:latin typeface="Arial"/>
                        </a:rPr>
                        <a:t>Non-scheduled Utilization loss</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13.2%</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23.5%</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-10.3%</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=12.5% v. 15% = - 2.5%</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-7.8%</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1926">
                <a:tc>
                  <a:txBody>
                    <a:bodyPr/>
                    <a:lstStyle/>
                    <a:p>
                      <a:pPr algn="l" fontAlgn="b"/>
                      <a:r>
                        <a:rPr lang="en-US" sz="1100" b="0" i="0" u="none" strike="noStrike">
                          <a:latin typeface="Arial"/>
                        </a:rPr>
                        <a:t>Utilization loss due to Process Failure</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1.0%</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8.9%</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-7.9%</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-7.9%</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1926">
                <a:tc>
                  <a:txBody>
                    <a:bodyPr/>
                    <a:lstStyle/>
                    <a:p>
                      <a:pPr algn="l" fontAlgn="b"/>
                      <a:r>
                        <a:rPr lang="en-US" sz="1100" b="0" i="0" u="none" strike="noStrike">
                          <a:latin typeface="Arial"/>
                        </a:rPr>
                        <a:t>Utilization loss due to Preventive Maintenance</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2.0%</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2.4%</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-0.4%</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-0.4%</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1926">
                <a:tc>
                  <a:txBody>
                    <a:bodyPr/>
                    <a:lstStyle/>
                    <a:p>
                      <a:pPr algn="l" fontAlgn="b"/>
                      <a:r>
                        <a:rPr lang="en-US" sz="1100" b="0" i="0" u="none" strike="noStrike">
                          <a:latin typeface="Arial"/>
                        </a:rPr>
                        <a:t>Utilization loss due to Process Changeovers</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2.0%</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4.8%</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-2.8%</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-2.8%</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4980">
                <a:tc>
                  <a:txBody>
                    <a:bodyPr/>
                    <a:lstStyle/>
                    <a:p>
                      <a:pPr algn="l" fontAlgn="b"/>
                      <a:r>
                        <a:rPr lang="en-US" sz="1100" b="0" i="0" u="none" strike="noStrike">
                          <a:latin typeface="Arial"/>
                        </a:rPr>
                        <a:t>Utilization loss due to Quality Losses</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0.7%</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1.6%</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-0.9%</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-0.9%</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234980">
                <a:tc>
                  <a:txBody>
                    <a:bodyPr/>
                    <a:lstStyle/>
                    <a:p>
                      <a:pPr algn="l" fontAlgn="b"/>
                      <a:r>
                        <a:rPr lang="en-US" sz="1100" b="1" i="0" u="none" strike="noStrike">
                          <a:latin typeface="Arial"/>
                        </a:rPr>
                        <a:t>Effective Utilization</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1" i="0" u="none" strike="noStrike">
                          <a:latin typeface="Arial"/>
                        </a:rPr>
                        <a:t>75.4%</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1" i="0" u="none" strike="noStrike">
                          <a:latin typeface="Arial"/>
                        </a:rPr>
                        <a:t>30.2%</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r" fontAlgn="b"/>
                      <a:r>
                        <a:rPr lang="en-US" sz="1100" b="0" i="0" u="none" strike="noStrike">
                          <a:latin typeface="Arial"/>
                        </a:rPr>
                        <a:t>-45.2%</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-2.5%</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-17.8%</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-24.9%</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4980">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100%</a:t>
                      </a:r>
                    </a:p>
                  </a:txBody>
                  <a:tcPr marL="7697" marR="7697" marT="769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5.5%</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a:latin typeface="Arial"/>
                        </a:rPr>
                        <a:t>39.4%</a:t>
                      </a:r>
                    </a:p>
                  </a:txBody>
                  <a:tcPr marL="7697" marR="7697" marT="769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latin typeface="Arial"/>
                        </a:rPr>
                        <a:t>55.0%</a:t>
                      </a:r>
                    </a:p>
                  </a:txBody>
                  <a:tcPr marL="7697" marR="7697" marT="769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3. Labor + total</a:t>
            </a:r>
          </a:p>
        </p:txBody>
      </p:sp>
      <p:sp>
        <p:nvSpPr>
          <p:cNvPr id="180227" name="Rectangle 3"/>
          <p:cNvSpPr>
            <a:spLocks noGrp="1" noChangeArrowheads="1"/>
          </p:cNvSpPr>
          <p:nvPr>
            <p:ph type="body" idx="1"/>
          </p:nvPr>
        </p:nvSpPr>
        <p:spPr>
          <a:xfrm>
            <a:off x="314325" y="1143000"/>
            <a:ext cx="8829675" cy="5432367"/>
          </a:xfrm>
        </p:spPr>
        <p:txBody>
          <a:bodyPr/>
          <a:lstStyle/>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total labor </a:t>
            </a:r>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a:t>
            </a:r>
            <a:r>
              <a:rPr lang="en-US" sz="1600" dirty="0" smtClean="0">
                <a:sym typeface="Symbol" pitchFamily="18" charset="2"/>
              </a:rPr>
              <a:t> = 10.30 – 3.77*1.1 = $6.15 US localized</a:t>
            </a:r>
            <a:endParaRPr lang="en-US" sz="2800" dirty="0" smtClean="0"/>
          </a:p>
          <a:p>
            <a:pPr eaLnBrk="1" hangingPunct="1">
              <a:lnSpc>
                <a:spcPct val="80000"/>
              </a:lnSpc>
            </a:pPr>
            <a:r>
              <a:rPr lang="en-US" sz="1600" dirty="0" smtClean="0"/>
              <a:t>ACC is much less efficient than DJC: higher proportion indirect labor (46% vs. 32%) + workers are less productive (1.06 vs. 7.45). With same productivity, ACC would need only 396*1.06/7.45 = 56 workers!</a:t>
            </a:r>
          </a:p>
          <a:p>
            <a:pPr eaLnBrk="1" hangingPunct="1">
              <a:lnSpc>
                <a:spcPct val="80000"/>
              </a:lnSpc>
            </a:pPr>
            <a:r>
              <a:rPr lang="en-US" sz="1600" dirty="0" smtClean="0"/>
              <a:t>But labor cost differentials are driven by all three factors: volume (running less than strategic choice of 85% utilization), strategy (85% + more customization &amp; support functions), and OE </a:t>
            </a:r>
          </a:p>
          <a:p>
            <a:pPr eaLnBrk="1" hangingPunct="1">
              <a:lnSpc>
                <a:spcPct val="80000"/>
              </a:lnSpc>
            </a:pPr>
            <a:r>
              <a:rPr lang="en-US" sz="1600" dirty="0" smtClean="0"/>
              <a:t>One approach is to estimate volume and strategy by considering indirect labor</a:t>
            </a:r>
          </a:p>
          <a:p>
            <a:pPr lvl="1" eaLnBrk="1" hangingPunct="1">
              <a:lnSpc>
                <a:spcPct val="80000"/>
              </a:lnSpc>
            </a:pPr>
            <a:r>
              <a:rPr lang="en-US" sz="1400" dirty="0" smtClean="0"/>
              <a:t>Estimate IL for ACC = 46% (</a:t>
            </a:r>
            <a:r>
              <a:rPr lang="en-US" sz="1400" dirty="0" err="1" smtClean="0"/>
              <a:t>Exh</a:t>
            </a:r>
            <a:r>
              <a:rPr lang="en-US" sz="1400" dirty="0" smtClean="0"/>
              <a:t> 5) * $10.30 = $4.74</a:t>
            </a:r>
          </a:p>
          <a:p>
            <a:pPr lvl="1" eaLnBrk="1" hangingPunct="1">
              <a:lnSpc>
                <a:spcPct val="80000"/>
              </a:lnSpc>
            </a:pPr>
            <a:r>
              <a:rPr lang="en-US" sz="1400" dirty="0" smtClean="0"/>
              <a:t>Assuming IL is fixed, then ACC going to strategic volume would decrease the IL cost to $4.74*.7/.85 = $3.90.  Thus, IL cost differential due to volume for ACC = $4.74 – 3.9 = $.84.</a:t>
            </a:r>
          </a:p>
          <a:p>
            <a:pPr lvl="1" eaLnBrk="1" hangingPunct="1">
              <a:lnSpc>
                <a:spcPct val="80000"/>
              </a:lnSpc>
            </a:pPr>
            <a:r>
              <a:rPr lang="en-US" sz="1400" dirty="0" smtClean="0"/>
              <a:t>Similarly for DJC, IL cost at volume = $.83*.875/1 = $0.72.  Differential due to volume = .83 - .72 = $.09.</a:t>
            </a:r>
          </a:p>
          <a:p>
            <a:pPr lvl="1" eaLnBrk="1" hangingPunct="1">
              <a:lnSpc>
                <a:spcPct val="80000"/>
              </a:lnSpc>
            </a:pPr>
            <a:r>
              <a:rPr lang="en-US" sz="1400" dirty="0" smtClean="0"/>
              <a:t>  </a:t>
            </a:r>
            <a:r>
              <a:rPr lang="en-US" sz="1400" dirty="0" smtClean="0">
                <a:latin typeface="Symbol" pitchFamily="18" charset="2"/>
              </a:rPr>
              <a:t>D</a:t>
            </a:r>
            <a:r>
              <a:rPr lang="en-US" sz="1400" dirty="0" smtClean="0"/>
              <a:t>C </a:t>
            </a:r>
            <a:r>
              <a:rPr lang="en-US" sz="1400" baseline="-25000" dirty="0" err="1" smtClean="0"/>
              <a:t>IL,strategy</a:t>
            </a:r>
            <a:r>
              <a:rPr lang="en-US" sz="1400" baseline="-25000" dirty="0" smtClean="0"/>
              <a:t> + OE</a:t>
            </a:r>
            <a:r>
              <a:rPr lang="en-US" sz="1400" dirty="0" smtClean="0"/>
              <a:t> = $3.90 – .72 = $3.18</a:t>
            </a:r>
          </a:p>
          <a:p>
            <a:pPr lvl="2" eaLnBrk="1" hangingPunct="1">
              <a:lnSpc>
                <a:spcPct val="80000"/>
              </a:lnSpc>
            </a:pPr>
            <a:r>
              <a:rPr lang="en-US" sz="1200" dirty="0" smtClean="0"/>
              <a:t>Assuming control and tech dev are mostly strategic, IL cost differential due to strategy is proportional to (16.7+6.8)/46 (</a:t>
            </a:r>
            <a:r>
              <a:rPr lang="en-US" sz="1200" dirty="0" err="1" smtClean="0"/>
              <a:t>Exh</a:t>
            </a:r>
            <a:r>
              <a:rPr lang="en-US" sz="1200" dirty="0" smtClean="0"/>
              <a:t> 5) = 59% * $3.18 = $2.30.</a:t>
            </a:r>
          </a:p>
          <a:p>
            <a:pPr lvl="2" eaLnBrk="1" hangingPunct="1">
              <a:lnSpc>
                <a:spcPct val="80000"/>
              </a:lnSpc>
            </a:pPr>
            <a:r>
              <a:rPr lang="en-US" sz="1200" dirty="0" smtClean="0"/>
              <a:t>3.18 – 2.30 = 0.88 due to OE</a:t>
            </a:r>
          </a:p>
          <a:p>
            <a:pPr eaLnBrk="1" hangingPunct="1">
              <a:lnSpc>
                <a:spcPct val="80000"/>
              </a:lnSpc>
            </a:pPr>
            <a:r>
              <a:rPr lang="en-US" sz="1600" dirty="0" smtClean="0"/>
              <a:t>Cost differential due to DL of $2.24 is debatable</a:t>
            </a:r>
            <a:endParaRPr lang="en-US" sz="1400" dirty="0" smtClean="0"/>
          </a:p>
          <a:p>
            <a:pPr eaLnBrk="1" hangingPunct="1">
              <a:lnSpc>
                <a:spcPct val="80000"/>
              </a:lnSpc>
              <a:buClr>
                <a:srgbClr val="FF0000"/>
              </a:buClr>
              <a:buFont typeface="Wingdings" pitchFamily="2" charset="2"/>
              <a:buChar char="Ø"/>
            </a:pPr>
            <a:r>
              <a:rPr lang="en-US" sz="1600" dirty="0" smtClean="0"/>
              <a:t>$.88 </a:t>
            </a:r>
            <a:r>
              <a:rPr lang="en-US" sz="1600" u="sng" dirty="0" smtClean="0"/>
              <a:t>&lt;</a:t>
            </a:r>
            <a:r>
              <a:rPr lang="en-US" sz="1600" dirty="0" smtClean="0"/>
              <a:t> </a:t>
            </a:r>
            <a:r>
              <a:rPr lang="en-US" sz="1600" dirty="0" smtClean="0">
                <a:latin typeface="Symbol" pitchFamily="18" charset="2"/>
              </a:rPr>
              <a:t>D</a:t>
            </a:r>
            <a:r>
              <a:rPr lang="en-US" sz="1600" i="1" dirty="0" smtClean="0"/>
              <a:t>C</a:t>
            </a:r>
            <a:r>
              <a:rPr lang="en-US" sz="1600" baseline="-25000" dirty="0" smtClean="0"/>
              <a:t>OE, labor </a:t>
            </a:r>
            <a:r>
              <a:rPr lang="en-US" sz="1600" u="sng" dirty="0" smtClean="0">
                <a:cs typeface="Times New Roman" pitchFamily="18" charset="0"/>
              </a:rPr>
              <a:t>&lt;</a:t>
            </a:r>
            <a:r>
              <a:rPr lang="en-US" sz="1600" dirty="0" smtClean="0">
                <a:cs typeface="Times New Roman" pitchFamily="18" charset="0"/>
              </a:rPr>
              <a:t> $.88 + $2.24 = </a:t>
            </a:r>
            <a:r>
              <a:rPr lang="en-US" sz="1600" dirty="0" smtClean="0"/>
              <a:t>$3.12  or </a:t>
            </a:r>
            <a:r>
              <a:rPr lang="en-US" sz="1600" dirty="0" smtClean="0">
                <a:latin typeface="Symbol" pitchFamily="18" charset="2"/>
              </a:rPr>
              <a:t>D</a:t>
            </a:r>
            <a:r>
              <a:rPr lang="en-US" sz="1600" i="1" dirty="0" smtClean="0"/>
              <a:t>C</a:t>
            </a:r>
            <a:r>
              <a:rPr lang="en-US" sz="1600" baseline="-25000" dirty="0" smtClean="0"/>
              <a:t>OE, labor </a:t>
            </a:r>
            <a:r>
              <a:rPr lang="en-US" sz="1600" dirty="0" smtClean="0">
                <a:cs typeface="Times New Roman" pitchFamily="18" charset="0"/>
              </a:rPr>
              <a:t>= </a:t>
            </a:r>
            <a:r>
              <a:rPr lang="en-US" sz="1600" dirty="0" smtClean="0"/>
              <a:t>$2.00 ± $1.12 </a:t>
            </a:r>
          </a:p>
          <a:p>
            <a:pPr eaLnBrk="1" hangingPunct="1">
              <a:lnSpc>
                <a:spcPct val="80000"/>
              </a:lnSpc>
              <a:buFont typeface="Wingdings" pitchFamily="2" charset="2"/>
              <a:buNone/>
            </a:pPr>
            <a:endParaRPr lang="en-US" sz="2400" dirty="0" smtClean="0"/>
          </a:p>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electricity and other</a:t>
            </a:r>
            <a:endParaRPr lang="en-US" dirty="0" smtClean="0"/>
          </a:p>
          <a:p>
            <a:pPr eaLnBrk="1" hangingPunct="1">
              <a:lnSpc>
                <a:spcPct val="80000"/>
              </a:lnSpc>
            </a:pPr>
            <a:r>
              <a:rPr lang="en-US" sz="1600" dirty="0" smtClean="0"/>
              <a:t>Debatable; probably similar to OH, so could be assigned similar to depreciation and fixed cost: </a:t>
            </a:r>
          </a:p>
          <a:p>
            <a:pPr eaLnBrk="1" hangingPunct="1">
              <a:lnSpc>
                <a:spcPct val="80000"/>
              </a:lnSpc>
              <a:buClr>
                <a:srgbClr val="FF0000"/>
              </a:buClr>
              <a:buFont typeface="Wingdings" pitchFamily="2" charset="2"/>
              <a:buChar char="Ø"/>
            </a:pPr>
            <a:r>
              <a:rPr lang="en-US" dirty="0" smtClean="0">
                <a:latin typeface="Symbol" pitchFamily="18" charset="2"/>
              </a:rPr>
              <a:t>D</a:t>
            </a:r>
            <a:r>
              <a:rPr lang="en-US" i="1" dirty="0" smtClean="0"/>
              <a:t>C</a:t>
            </a:r>
            <a:r>
              <a:rPr lang="en-US" baseline="-25000" dirty="0" smtClean="0"/>
              <a:t>OE, other </a:t>
            </a:r>
            <a:r>
              <a:rPr lang="en-US" sz="1800" dirty="0" smtClean="0">
                <a:cs typeface="Times New Roman" pitchFamily="18" charset="0"/>
              </a:rPr>
              <a:t>≈ </a:t>
            </a:r>
            <a:r>
              <a:rPr lang="en-US" sz="1800" dirty="0" smtClean="0"/>
              <a:t>55% * (-$0.32 + $1.86) = $0.85</a:t>
            </a:r>
          </a:p>
          <a:p>
            <a:pPr eaLnBrk="1" hangingPunct="1">
              <a:lnSpc>
                <a:spcPct val="80000"/>
              </a:lnSpc>
              <a:buClr>
                <a:srgbClr val="FF0000"/>
              </a:buClr>
              <a:buFont typeface="Wingdings" pitchFamily="2" charset="2"/>
              <a:buChar char="Ø"/>
            </a:pPr>
            <a:endParaRPr lang="en-US" sz="1800" dirty="0" smtClean="0"/>
          </a:p>
          <a:p>
            <a:pPr eaLnBrk="1" hangingPunct="1">
              <a:lnSpc>
                <a:spcPct val="80000"/>
              </a:lnSpc>
              <a:buClr>
                <a:srgbClr val="FF0000"/>
              </a:buClr>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Total: </a:t>
            </a:r>
            <a:r>
              <a:rPr lang="en-US" dirty="0" smtClean="0">
                <a:latin typeface="Symbol" pitchFamily="18" charset="2"/>
              </a:rPr>
              <a:t>D</a:t>
            </a:r>
            <a:r>
              <a:rPr lang="en-US" i="1" dirty="0" smtClean="0"/>
              <a:t>C</a:t>
            </a:r>
            <a:r>
              <a:rPr lang="en-US" baseline="-25000" dirty="0" smtClean="0"/>
              <a:t>OE </a:t>
            </a:r>
            <a:r>
              <a:rPr lang="en-US" sz="1800" dirty="0" smtClean="0">
                <a:cs typeface="Times New Roman" pitchFamily="18" charset="0"/>
              </a:rPr>
              <a:t>≈</a:t>
            </a:r>
            <a:r>
              <a:rPr lang="en-US" sz="1800" dirty="0" smtClean="0"/>
              <a:t> 0.1 + 1.44 + 2.00 + 0.85 ± $1.12 = $4.39 ± $1.12  vs. </a:t>
            </a:r>
            <a:r>
              <a:rPr lang="en-US" dirty="0" smtClean="0">
                <a:latin typeface="Symbol" pitchFamily="18" charset="2"/>
              </a:rPr>
              <a:t>D</a:t>
            </a:r>
            <a:r>
              <a:rPr lang="en-US" i="1" dirty="0" smtClean="0"/>
              <a:t>C</a:t>
            </a:r>
            <a:r>
              <a:rPr lang="en-US" baseline="-25000" dirty="0" smtClean="0"/>
              <a:t> </a:t>
            </a:r>
            <a:r>
              <a:rPr lang="en-US" sz="1800" dirty="0" smtClean="0">
                <a:cs typeface="Times New Roman" pitchFamily="18" charset="0"/>
              </a:rPr>
              <a:t>≈</a:t>
            </a:r>
            <a:r>
              <a:rPr lang="en-US" sz="1800" dirty="0" smtClean="0"/>
              <a:t> $13.54</a:t>
            </a:r>
          </a:p>
          <a:p>
            <a:pPr lvl="1" eaLnBrk="1" hangingPunct="1">
              <a:lnSpc>
                <a:spcPct val="80000"/>
              </a:lnSpc>
              <a:buClr>
                <a:srgbClr val="FF0000"/>
              </a:buClr>
              <a:buFont typeface="Wingdings" pitchFamily="2" charset="2"/>
              <a:buNone/>
            </a:pPr>
            <a:endParaRPr lang="en-US" sz="16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1" end="1"/>
                                            </p:txEl>
                                          </p:spTgt>
                                        </p:tgtEl>
                                        <p:attrNameLst>
                                          <p:attrName>style.visibility</p:attrName>
                                        </p:attrNameLst>
                                      </p:cBhvr>
                                      <p:to>
                                        <p:strVal val="visible"/>
                                      </p:to>
                                    </p:set>
                                    <p:anim calcmode="lin" valueType="num">
                                      <p:cBhvr additive="base">
                                        <p:cTn id="13"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2" end="2"/>
                                            </p:txEl>
                                          </p:spTgt>
                                        </p:tgtEl>
                                        <p:attrNameLst>
                                          <p:attrName>style.visibility</p:attrName>
                                        </p:attrNameLst>
                                      </p:cBhvr>
                                      <p:to>
                                        <p:strVal val="visible"/>
                                      </p:to>
                                    </p:set>
                                    <p:anim calcmode="lin" valueType="num">
                                      <p:cBhvr additive="base">
                                        <p:cTn id="19"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0227">
                                            <p:txEl>
                                              <p:pRg st="3" end="3"/>
                                            </p:txEl>
                                          </p:spTgt>
                                        </p:tgtEl>
                                        <p:attrNameLst>
                                          <p:attrName>style.visibility</p:attrName>
                                        </p:attrNameLst>
                                      </p:cBhvr>
                                      <p:to>
                                        <p:strVal val="visible"/>
                                      </p:to>
                                    </p:set>
                                    <p:anim calcmode="lin" valueType="num">
                                      <p:cBhvr additive="base">
                                        <p:cTn id="25"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022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0227">
                                            <p:txEl>
                                              <p:pRg st="4" end="4"/>
                                            </p:txEl>
                                          </p:spTgt>
                                        </p:tgtEl>
                                        <p:attrNameLst>
                                          <p:attrName>style.visibility</p:attrName>
                                        </p:attrNameLst>
                                      </p:cBhvr>
                                      <p:to>
                                        <p:strVal val="visible"/>
                                      </p:to>
                                    </p:set>
                                    <p:anim calcmode="lin" valueType="num">
                                      <p:cBhvr additive="base">
                                        <p:cTn id="29"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5" end="5"/>
                                            </p:txEl>
                                          </p:spTgt>
                                        </p:tgtEl>
                                        <p:attrNameLst>
                                          <p:attrName>style.visibility</p:attrName>
                                        </p:attrNameLst>
                                      </p:cBhvr>
                                      <p:to>
                                        <p:strVal val="visible"/>
                                      </p:to>
                                    </p:set>
                                    <p:anim calcmode="lin" valueType="num">
                                      <p:cBhvr additive="base">
                                        <p:cTn id="33"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6" end="6"/>
                                            </p:txEl>
                                          </p:spTgt>
                                        </p:tgtEl>
                                        <p:attrNameLst>
                                          <p:attrName>style.visibility</p:attrName>
                                        </p:attrNameLst>
                                      </p:cBhvr>
                                      <p:to>
                                        <p:strVal val="visible"/>
                                      </p:to>
                                    </p:set>
                                    <p:anim calcmode="lin" valueType="num">
                                      <p:cBhvr additive="base">
                                        <p:cTn id="37"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7" end="7"/>
                                            </p:txEl>
                                          </p:spTgt>
                                        </p:tgtEl>
                                        <p:attrNameLst>
                                          <p:attrName>style.visibility</p:attrName>
                                        </p:attrNameLst>
                                      </p:cBhvr>
                                      <p:to>
                                        <p:strVal val="visible"/>
                                      </p:to>
                                    </p:set>
                                    <p:anim calcmode="lin" valueType="num">
                                      <p:cBhvr additive="base">
                                        <p:cTn id="41"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8" end="8"/>
                                            </p:txEl>
                                          </p:spTgt>
                                        </p:tgtEl>
                                        <p:attrNameLst>
                                          <p:attrName>style.visibility</p:attrName>
                                        </p:attrNameLst>
                                      </p:cBhvr>
                                      <p:to>
                                        <p:strVal val="visible"/>
                                      </p:to>
                                    </p:set>
                                    <p:anim calcmode="lin" valueType="num">
                                      <p:cBhvr additive="base">
                                        <p:cTn id="45"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80227">
                                            <p:txEl>
                                              <p:pRg st="9" end="9"/>
                                            </p:txEl>
                                          </p:spTgt>
                                        </p:tgtEl>
                                        <p:attrNameLst>
                                          <p:attrName>style.visibility</p:attrName>
                                        </p:attrNameLst>
                                      </p:cBhvr>
                                      <p:to>
                                        <p:strVal val="visible"/>
                                      </p:to>
                                    </p:set>
                                    <p:anim calcmode="lin" valueType="num">
                                      <p:cBhvr additive="base">
                                        <p:cTn id="49"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0227">
                                            <p:txEl>
                                              <p:pRg st="10" end="10"/>
                                            </p:txEl>
                                          </p:spTgt>
                                        </p:tgtEl>
                                        <p:attrNameLst>
                                          <p:attrName>style.visibility</p:attrName>
                                        </p:attrNameLst>
                                      </p:cBhvr>
                                      <p:to>
                                        <p:strVal val="visible"/>
                                      </p:to>
                                    </p:set>
                                    <p:anim calcmode="lin" valueType="num">
                                      <p:cBhvr additive="base">
                                        <p:cTn id="55" dur="500" fill="hold"/>
                                        <p:tgtEl>
                                          <p:spTgt spid="180227">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02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0227">
                                            <p:txEl>
                                              <p:pRg st="11" end="11"/>
                                            </p:txEl>
                                          </p:spTgt>
                                        </p:tgtEl>
                                        <p:attrNameLst>
                                          <p:attrName>style.visibility</p:attrName>
                                        </p:attrNameLst>
                                      </p:cBhvr>
                                      <p:to>
                                        <p:strVal val="visible"/>
                                      </p:to>
                                    </p:set>
                                    <p:anim calcmode="lin" valueType="num">
                                      <p:cBhvr additive="base">
                                        <p:cTn id="61" dur="500" fill="hold"/>
                                        <p:tgtEl>
                                          <p:spTgt spid="180227">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8022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0227">
                                            <p:txEl>
                                              <p:pRg st="13" end="13"/>
                                            </p:txEl>
                                          </p:spTgt>
                                        </p:tgtEl>
                                        <p:attrNameLst>
                                          <p:attrName>style.visibility</p:attrName>
                                        </p:attrNameLst>
                                      </p:cBhvr>
                                      <p:to>
                                        <p:strVal val="visible"/>
                                      </p:to>
                                    </p:set>
                                    <p:anim calcmode="lin" valueType="num">
                                      <p:cBhvr additive="base">
                                        <p:cTn id="67" dur="500" fill="hold"/>
                                        <p:tgtEl>
                                          <p:spTgt spid="180227">
                                            <p:txEl>
                                              <p:pRg st="13" end="1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80227">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0227">
                                            <p:txEl>
                                              <p:pRg st="14" end="14"/>
                                            </p:txEl>
                                          </p:spTgt>
                                        </p:tgtEl>
                                        <p:attrNameLst>
                                          <p:attrName>style.visibility</p:attrName>
                                        </p:attrNameLst>
                                      </p:cBhvr>
                                      <p:to>
                                        <p:strVal val="visible"/>
                                      </p:to>
                                    </p:set>
                                    <p:anim calcmode="lin" valueType="num">
                                      <p:cBhvr additive="base">
                                        <p:cTn id="73" dur="500" fill="hold"/>
                                        <p:tgtEl>
                                          <p:spTgt spid="180227">
                                            <p:txEl>
                                              <p:pRg st="14" end="1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80227">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0227">
                                            <p:txEl>
                                              <p:pRg st="15" end="15"/>
                                            </p:txEl>
                                          </p:spTgt>
                                        </p:tgtEl>
                                        <p:attrNameLst>
                                          <p:attrName>style.visibility</p:attrName>
                                        </p:attrNameLst>
                                      </p:cBhvr>
                                      <p:to>
                                        <p:strVal val="visible"/>
                                      </p:to>
                                    </p:set>
                                    <p:anim calcmode="lin" valueType="num">
                                      <p:cBhvr additive="base">
                                        <p:cTn id="79" dur="500" fill="hold"/>
                                        <p:tgtEl>
                                          <p:spTgt spid="180227">
                                            <p:txEl>
                                              <p:pRg st="15" end="15"/>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180227">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0227">
                                            <p:txEl>
                                              <p:pRg st="17" end="17"/>
                                            </p:txEl>
                                          </p:spTgt>
                                        </p:tgtEl>
                                        <p:attrNameLst>
                                          <p:attrName>style.visibility</p:attrName>
                                        </p:attrNameLst>
                                      </p:cBhvr>
                                      <p:to>
                                        <p:strVal val="visible"/>
                                      </p:to>
                                    </p:set>
                                    <p:anim calcmode="lin" valueType="num">
                                      <p:cBhvr additive="base">
                                        <p:cTn id="85" dur="500" fill="hold"/>
                                        <p:tgtEl>
                                          <p:spTgt spid="180227">
                                            <p:txEl>
                                              <p:pRg st="17" end="17"/>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180227">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9" name="Table 8"/>
          <p:cNvGraphicFramePr>
            <a:graphicFrameLocks noGrp="1"/>
          </p:cNvGraphicFramePr>
          <p:nvPr/>
        </p:nvGraphicFramePr>
        <p:xfrm>
          <a:off x="124691" y="1712423"/>
          <a:ext cx="8894618" cy="3433155"/>
        </p:xfrm>
        <a:graphic>
          <a:graphicData uri="http://schemas.openxmlformats.org/drawingml/2006/table">
            <a:tbl>
              <a:tblPr/>
              <a:tblGrid>
                <a:gridCol w="1768606"/>
                <a:gridCol w="1016948"/>
                <a:gridCol w="781135"/>
                <a:gridCol w="1315401"/>
                <a:gridCol w="840088"/>
                <a:gridCol w="707443"/>
                <a:gridCol w="707443"/>
                <a:gridCol w="1050111"/>
                <a:gridCol w="707443"/>
              </a:tblGrid>
              <a:tr h="372321">
                <a:tc>
                  <a:txBody>
                    <a:bodyPr/>
                    <a:lstStyle/>
                    <a:p>
                      <a:pPr algn="l" fontAlgn="b"/>
                      <a:endParaRPr lang="en-US" sz="110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Symbol"/>
                        </a:rPr>
                        <a:t>D</a:t>
                      </a:r>
                      <a:r>
                        <a:rPr lang="en-US" sz="1100" b="0" i="0" u="none" strike="noStrike">
                          <a:latin typeface="Arial"/>
                        </a:rPr>
                        <a:t>C</a:t>
                      </a:r>
                      <a:r>
                        <a:rPr lang="en-US" sz="1100" b="0" i="0" u="none" strike="noStrike" baseline="-25000">
                          <a:latin typeface="Arial"/>
                        </a:rPr>
                        <a:t>S + OE</a:t>
                      </a:r>
                      <a:endParaRPr lang="en-US" sz="110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Symbol"/>
                        </a:rPr>
                        <a:t>D</a:t>
                      </a:r>
                      <a:r>
                        <a:rPr lang="en-US" sz="1100" b="0" i="0" u="none" strike="noStrike">
                          <a:latin typeface="Arial"/>
                        </a:rPr>
                        <a:t>C</a:t>
                      </a:r>
                      <a:r>
                        <a:rPr lang="en-US" sz="1100" b="0" i="0" u="none" strike="noStrike" baseline="-25000">
                          <a:latin typeface="Arial"/>
                        </a:rPr>
                        <a:t>S</a:t>
                      </a:r>
                      <a:endParaRPr lang="en-US" sz="110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Symbol"/>
                        </a:rPr>
                        <a:t>D</a:t>
                      </a:r>
                      <a:r>
                        <a:rPr lang="en-US" sz="1100" b="0" i="0" u="none" strike="noStrike">
                          <a:latin typeface="Arial"/>
                        </a:rPr>
                        <a:t>C</a:t>
                      </a:r>
                      <a:r>
                        <a:rPr lang="en-US" sz="1100" b="0" i="0" u="none" strike="noStrike" baseline="-25000">
                          <a:latin typeface="Arial"/>
                        </a:rPr>
                        <a:t>OE</a:t>
                      </a:r>
                      <a:endParaRPr lang="en-US" sz="110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10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302821">
                <a:tc>
                  <a:txBody>
                    <a:bodyPr/>
                    <a:lstStyle/>
                    <a:p>
                      <a:pPr algn="l" fontAlgn="b"/>
                      <a:r>
                        <a:rPr lang="en-US" sz="110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21">
                <a:tc>
                  <a:txBody>
                    <a:bodyPr/>
                    <a:lstStyle/>
                    <a:p>
                      <a:pPr algn="l" fontAlgn="b"/>
                      <a:r>
                        <a:rPr lang="en-US" sz="110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2.24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5.56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5.56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02821">
                <a:tc>
                  <a:txBody>
                    <a:bodyPr/>
                    <a:lstStyle/>
                    <a:p>
                      <a:pPr algn="l" fontAlgn="b"/>
                      <a:r>
                        <a:rPr lang="en-US" sz="110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3.18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2.30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0.88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3.90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4.74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02821">
                <a:tc>
                  <a:txBody>
                    <a:bodyPr/>
                    <a:lstStyle/>
                    <a:p>
                      <a:pPr algn="l" fontAlgn="b"/>
                      <a:r>
                        <a:rPr lang="en-US" sz="110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5.42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9.46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21">
                <a:tc>
                  <a:txBody>
                    <a:bodyPr/>
                    <a:lstStyle/>
                    <a:p>
                      <a:pPr algn="l" fontAlgn="b"/>
                      <a:r>
                        <a:rPr lang="en-US" sz="110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(0.14)</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(0.18)</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2821">
                <a:tc>
                  <a:txBody>
                    <a:bodyPr/>
                    <a:lstStyle/>
                    <a:p>
                      <a:pPr algn="l" fontAlgn="b"/>
                      <a:r>
                        <a:rPr lang="en-US" sz="110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1.18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1.44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10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9133">
                <a:tc>
                  <a:txBody>
                    <a:bodyPr/>
                    <a:lstStyle/>
                    <a:p>
                      <a:pPr algn="l" fontAlgn="b"/>
                      <a:r>
                        <a:rPr lang="en-US" sz="110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0.84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1.02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33">
                <a:tc>
                  <a:txBody>
                    <a:bodyPr/>
                    <a:lstStyle/>
                    <a:p>
                      <a:pPr algn="l" fontAlgn="b"/>
                      <a:r>
                        <a:rPr lang="en-US" sz="110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10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      13.55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          32.05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10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302821">
                <a:tc>
                  <a:txBody>
                    <a:bodyPr/>
                    <a:lstStyle/>
                    <a:p>
                      <a:pPr algn="l" fontAlgn="b"/>
                      <a:endParaRPr lang="en-US" sz="110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max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    6.62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100" b="0" i="0" u="none" strike="noStrike">
                          <a:latin typeface="Arial"/>
                        </a:rPr>
                        <a:t> $    5.52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302821">
                <a:tc gridSpan="2">
                  <a:txBody>
                    <a:bodyPr/>
                    <a:lstStyle/>
                    <a:p>
                      <a:pPr algn="l" rtl="0" fontAlgn="b"/>
                      <a:r>
                        <a:rPr lang="en-US" sz="110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100" b="0" i="0" u="none" strike="noStrike">
                        <a:latin typeface="Arial"/>
                      </a:endParaRPr>
                    </a:p>
                  </a:txBody>
                  <a:tcPr marL="7582" marR="7582" marT="7582" marB="0" anchor="b">
                    <a:lnL>
                      <a:noFill/>
                    </a:lnL>
                    <a:lnR>
                      <a:noFill/>
                    </a:lnR>
                    <a:lnT>
                      <a:noFill/>
                    </a:lnT>
                    <a:lnB>
                      <a:noFill/>
                    </a:lnB>
                  </a:tcPr>
                </a:tc>
                <a:tc>
                  <a:txBody>
                    <a:bodyPr/>
                    <a:lstStyle/>
                    <a:p>
                      <a:pPr algn="l" fontAlgn="b"/>
                      <a:r>
                        <a:rPr lang="en-US" sz="1100" b="0" i="0" u="none" strike="noStrike">
                          <a:latin typeface="Arial"/>
                        </a:rPr>
                        <a:t>min OE</a:t>
                      </a:r>
                    </a:p>
                  </a:txBody>
                  <a:tcPr marL="7582" marR="7582" marT="7582" marB="0" anchor="b">
                    <a:lnL>
                      <a:noFill/>
                    </a:lnL>
                    <a:lnR>
                      <a:noFill/>
                    </a:lnR>
                    <a:lnT>
                      <a:noFill/>
                    </a:lnT>
                    <a:lnB>
                      <a:noFill/>
                    </a:lnB>
                  </a:tcPr>
                </a:tc>
                <a:tc>
                  <a:txBody>
                    <a:bodyPr/>
                    <a:lstStyle/>
                    <a:p>
                      <a:pPr algn="l" fontAlgn="b"/>
                      <a:r>
                        <a:rPr lang="en-US" sz="1100" b="0" i="0" u="none" strike="noStrike">
                          <a:latin typeface="Arial"/>
                        </a:rPr>
                        <a:t> $    8.86 </a:t>
                      </a:r>
                    </a:p>
                  </a:txBody>
                  <a:tcPr marL="7582" marR="7582" marT="7582" marB="0" anchor="b">
                    <a:lnL>
                      <a:noFill/>
                    </a:lnL>
                    <a:lnR>
                      <a:noFill/>
                    </a:lnR>
                    <a:lnT>
                      <a:noFill/>
                    </a:lnT>
                    <a:lnB>
                      <a:noFill/>
                    </a:lnB>
                  </a:tcPr>
                </a:tc>
                <a:tc>
                  <a:txBody>
                    <a:bodyPr/>
                    <a:lstStyle/>
                    <a:p>
                      <a:pPr algn="l" fontAlgn="b"/>
                      <a:r>
                        <a:rPr lang="en-US" sz="1100" b="0" i="0" u="none" strike="noStrike">
                          <a:latin typeface="Arial"/>
                        </a:rPr>
                        <a:t> $    3.28 </a:t>
                      </a:r>
                    </a:p>
                  </a:txBody>
                  <a:tcPr marL="7582" marR="7582" marT="7582" marB="0" anchor="b">
                    <a:lnL>
                      <a:noFill/>
                    </a:lnL>
                    <a:lnR>
                      <a:noFill/>
                    </a:lnR>
                    <a:lnT>
                      <a:noFill/>
                    </a:lnT>
                    <a:lnB>
                      <a:noFill/>
                    </a:lnB>
                  </a:tcPr>
                </a:tc>
                <a:tc>
                  <a:txBody>
                    <a:bodyPr/>
                    <a:lstStyle/>
                    <a:p>
                      <a:pPr algn="l" fontAlgn="b"/>
                      <a:endParaRPr lang="en-US" sz="110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100" b="0" i="0" u="none" strike="noStrike" dirty="0">
                        <a:latin typeface="Arial"/>
                      </a:endParaRPr>
                    </a:p>
                  </a:txBody>
                  <a:tcPr marL="7582" marR="7582" marT="7582" marB="0" anchor="b">
                    <a:lnL>
                      <a:noFill/>
                    </a:lnL>
                    <a:lnR>
                      <a:noFill/>
                    </a:lnR>
                    <a:lnT>
                      <a:noFill/>
                    </a:lnT>
                    <a:lnB>
                      <a:noFill/>
                    </a:lnB>
                  </a:tcPr>
                </a:tc>
              </a:tr>
            </a:tbl>
          </a:graphicData>
        </a:graphic>
      </p:graphicFrame>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a:t>
            </a:r>
            <a:r>
              <a:rPr lang="en-US" sz="1000" dirty="0" smtClean="0">
                <a:solidFill>
                  <a:srgbClr val="000000"/>
                </a:solidFill>
                <a:latin typeface="Arial" pitchFamily="34" charset="0"/>
                <a:cs typeface="Arial" pitchFamily="34" charset="0"/>
              </a:rPr>
              <a:t>utilization, </a:t>
            </a:r>
            <a:r>
              <a:rPr lang="en-US" sz="1000" dirty="0">
                <a:solidFill>
                  <a:srgbClr val="000000"/>
                </a:solidFill>
                <a:latin typeface="Arial" pitchFamily="34" charset="0"/>
                <a:cs typeface="Arial" pitchFamily="34" charset="0"/>
              </a:rPr>
              <a:t>higher setup and inventory costs </a:t>
            </a:r>
            <a:r>
              <a:rPr lang="en-US" sz="1000" dirty="0" smtClean="0">
                <a:solidFill>
                  <a:srgbClr val="000000"/>
                </a:solidFill>
                <a:latin typeface="Arial" pitchFamily="34" charset="0"/>
                <a:cs typeface="Arial" pitchFamily="34" charset="0"/>
              </a:rPr>
              <a:t>from </a:t>
            </a:r>
            <a:r>
              <a:rPr lang="en-US" sz="1000" dirty="0">
                <a:solidFill>
                  <a:srgbClr val="000000"/>
                </a:solidFill>
                <a:latin typeface="Arial" pitchFamily="34" charset="0"/>
                <a:cs typeface="Arial" pitchFamily="34" charset="0"/>
              </a:rPr>
              <a:t>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a:t>
            </a:r>
            <a:r>
              <a:rPr lang="en-US" sz="1000" dirty="0" smtClean="0">
                <a:solidFill>
                  <a:srgbClr val="000000"/>
                </a:solidFill>
                <a:latin typeface="Arial" pitchFamily="34" charset="0"/>
                <a:cs typeface="Arial" pitchFamily="34" charset="0"/>
              </a:rPr>
              <a:t>savings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a:t>
            </a:r>
            <a:r>
              <a:rPr lang="en-US" sz="1000" dirty="0" smtClean="0">
                <a:solidFill>
                  <a:srgbClr val="000000"/>
                </a:solidFill>
                <a:latin typeface="Arial" pitchFamily="34" charset="0"/>
                <a:cs typeface="Arial" pitchFamily="34" charset="0"/>
              </a:rPr>
              <a:t>processes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a:t>
            </a:r>
            <a:r>
              <a:rPr lang="en-US" sz="1000" dirty="0" smtClean="0">
                <a:solidFill>
                  <a:srgbClr val="000000"/>
                </a:solidFill>
                <a:latin typeface="Arial" pitchFamily="34" charset="0"/>
                <a:cs typeface="Arial" pitchFamily="34" charset="0"/>
              </a:rPr>
              <a:t>deficiencies</a:t>
            </a:r>
            <a:endParaRPr lang="en-US" sz="1000" dirty="0">
              <a:solidFill>
                <a:srgbClr val="000000"/>
              </a:solidFill>
              <a:latin typeface="Arial" pitchFamily="34" charset="0"/>
              <a:cs typeface="Arial" pitchFamily="34" charset="0"/>
            </a:endParaRP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smtClean="0">
                <a:solidFill>
                  <a:prstClr val="black"/>
                </a:solidFill>
                <a:latin typeface="Arial" pitchFamily="34" charset="0"/>
                <a:cs typeface="Arial" pitchFamily="34" charset="0"/>
              </a:rPr>
              <a:t>location</a:t>
            </a:r>
            <a:r>
              <a:rPr lang="en-US" sz="1050" dirty="0" smtClean="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2" name="Rectangle 131"/>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133" name="Rectangle 132"/>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134" name="Rectangle 133"/>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135" name="Rectangle 134"/>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4" name="Rectangle 5"/>
          <p:cNvSpPr>
            <a:spLocks noChangeArrowheads="1"/>
          </p:cNvSpPr>
          <p:nvPr/>
        </p:nvSpPr>
        <p:spPr bwMode="auto">
          <a:xfrm>
            <a:off x="2749868" y="1595438"/>
            <a:ext cx="3502025" cy="2786063"/>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2772093" y="1822450"/>
            <a:ext cx="3422650" cy="25304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16200000">
            <a:off x="1466085" y="2616530"/>
            <a:ext cx="1208664" cy="293030"/>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dirty="0" smtClean="0">
                <a:solidFill>
                  <a:srgbClr val="000000"/>
                </a:solidFill>
                <a:latin typeface="Arial" pitchFamily="34" charset="0"/>
              </a:rPr>
              <a:t># products </a:t>
            </a:r>
            <a:r>
              <a:rPr lang="en-US" sz="1300" b="1" dirty="0" smtClean="0">
                <a:solidFill>
                  <a:srgbClr val="000000"/>
                </a:solidFill>
                <a:latin typeface="Arial" pitchFamily="34" charset="0"/>
              </a:rPr>
              <a:t>N</a:t>
            </a:r>
            <a:endParaRPr lang="en-US" sz="1300" b="1" i="0" dirty="0">
              <a:solidFill>
                <a:srgbClr val="000000"/>
              </a:solidFill>
              <a:latin typeface="Arial" pitchFamily="34" charset="0"/>
            </a:endParaRPr>
          </a:p>
        </p:txBody>
      </p:sp>
      <p:sp>
        <p:nvSpPr>
          <p:cNvPr id="35868" name="Freeform 26"/>
          <p:cNvSpPr>
            <a:spLocks/>
          </p:cNvSpPr>
          <p:nvPr/>
        </p:nvSpPr>
        <p:spPr bwMode="auto">
          <a:xfrm>
            <a:off x="3083243" y="2232660"/>
            <a:ext cx="1158875" cy="1337628"/>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 name="connsiteX0" fmla="*/ 0 w 10000"/>
              <a:gd name="connsiteY0" fmla="*/ 0 h 10000"/>
              <a:gd name="connsiteX1" fmla="*/ 2986 w 10000"/>
              <a:gd name="connsiteY1" fmla="*/ 3931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0"/>
                </a:moveTo>
                <a:cubicBezTo>
                  <a:pt x="1124" y="2754"/>
                  <a:pt x="1089" y="2761"/>
                  <a:pt x="1868" y="4018"/>
                </a:cubicBezTo>
                <a:cubicBezTo>
                  <a:pt x="2647" y="5275"/>
                  <a:pt x="3318" y="6545"/>
                  <a:pt x="4673" y="7542"/>
                </a:cubicBezTo>
                <a:cubicBezTo>
                  <a:pt x="6028" y="8539"/>
                  <a:pt x="8323" y="9258"/>
                  <a:pt x="10000" y="10000"/>
                </a:cubicBezTo>
              </a:path>
            </a:pathLst>
          </a:custGeom>
          <a:noFill/>
          <a:ln w="28575">
            <a:solidFill>
              <a:schemeClr val="accent2">
                <a:lumMod val="60000"/>
                <a:lumOff val="40000"/>
              </a:schemeClr>
            </a:solidFill>
            <a:round/>
            <a:headEnd type="none" w="sm" len="sm"/>
            <a:tailEnd type="none" w="sm" len="sm"/>
          </a:ln>
        </p:spPr>
        <p:txBody>
          <a:bodyPr/>
          <a:lstStyle/>
          <a:p>
            <a:endParaRPr lang="en-US"/>
          </a:p>
        </p:txBody>
      </p:sp>
      <p:sp>
        <p:nvSpPr>
          <p:cNvPr id="35869" name="Freeform 27"/>
          <p:cNvSpPr>
            <a:spLocks/>
          </p:cNvSpPr>
          <p:nvPr/>
        </p:nvSpPr>
        <p:spPr bwMode="auto">
          <a:xfrm>
            <a:off x="2981643" y="3192463"/>
            <a:ext cx="3022600" cy="931863"/>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 name="connsiteX0" fmla="*/ 0 w 10000"/>
              <a:gd name="connsiteY0" fmla="*/ 0 h 10000"/>
              <a:gd name="connsiteX1" fmla="*/ 5338 w 10000"/>
              <a:gd name="connsiteY1" fmla="*/ 5922 h 10000"/>
              <a:gd name="connsiteX2" fmla="*/ 6854 w 10000"/>
              <a:gd name="connsiteY2" fmla="*/ 7530 h 10000"/>
              <a:gd name="connsiteX3" fmla="*/ 10000 w 10000"/>
              <a:gd name="connsiteY3"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10000 w 10000"/>
              <a:gd name="connsiteY1" fmla="*/ 10000 h 10000"/>
            </a:gdLst>
            <a:ahLst/>
            <a:cxnLst>
              <a:cxn ang="0">
                <a:pos x="connsiteX0" y="connsiteY0"/>
              </a:cxn>
              <a:cxn ang="0">
                <a:pos x="connsiteX1" y="connsiteY1"/>
              </a:cxn>
            </a:cxnLst>
            <a:rect l="l" t="t" r="r" b="b"/>
            <a:pathLst>
              <a:path w="10000" h="10000">
                <a:moveTo>
                  <a:pt x="0" y="0"/>
                </a:moveTo>
                <a:lnTo>
                  <a:pt x="10000" y="10000"/>
                </a:lnTo>
              </a:path>
            </a:pathLst>
          </a:custGeom>
          <a:noFill/>
          <a:ln w="28575">
            <a:solidFill>
              <a:schemeClr val="tx1"/>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08768" y="4705668"/>
            <a:ext cx="920750" cy="29051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dirty="0">
                <a:solidFill>
                  <a:srgbClr val="000000"/>
                </a:solidFill>
                <a:latin typeface="Arial" pitchFamily="34" charset="0"/>
              </a:rPr>
              <a:t>Unit Cost</a:t>
            </a:r>
          </a:p>
        </p:txBody>
      </p:sp>
      <p:sp>
        <p:nvSpPr>
          <p:cNvPr id="35871" name="Text Box 29"/>
          <p:cNvSpPr txBox="1">
            <a:spLocks noChangeArrowheads="1"/>
          </p:cNvSpPr>
          <p:nvPr/>
        </p:nvSpPr>
        <p:spPr bwMode="auto">
          <a:xfrm>
            <a:off x="5950268" y="4674553"/>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2749868" y="4674553"/>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high</a:t>
            </a:r>
          </a:p>
        </p:txBody>
      </p:sp>
      <p:sp>
        <p:nvSpPr>
          <p:cNvPr id="35873" name="Text Box 31"/>
          <p:cNvSpPr txBox="1">
            <a:spLocks noChangeArrowheads="1"/>
          </p:cNvSpPr>
          <p:nvPr/>
        </p:nvSpPr>
        <p:spPr bwMode="auto">
          <a:xfrm rot="16200000">
            <a:off x="2319655" y="4048125"/>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low</a:t>
            </a:r>
          </a:p>
        </p:txBody>
      </p:sp>
      <p:sp>
        <p:nvSpPr>
          <p:cNvPr id="35874" name="Text Box 32"/>
          <p:cNvSpPr txBox="1">
            <a:spLocks noChangeArrowheads="1"/>
          </p:cNvSpPr>
          <p:nvPr/>
        </p:nvSpPr>
        <p:spPr bwMode="auto">
          <a:xfrm rot="16200000">
            <a:off x="2232343" y="1538288"/>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438843" y="1212850"/>
            <a:ext cx="2635250" cy="366713"/>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2843467" y="1653540"/>
            <a:ext cx="1856597" cy="461665"/>
          </a:xfrm>
          <a:prstGeom prst="wedgeRectCallout">
            <a:avLst>
              <a:gd name="adj1" fmla="val -32206"/>
              <a:gd name="adj2" fmla="val 92616"/>
            </a:avLst>
          </a:prstGeom>
          <a:solidFill>
            <a:schemeClr val="accent6">
              <a:lumMod val="20000"/>
              <a:lumOff val="80000"/>
            </a:schemeClr>
          </a:solidFill>
          <a:ln w="12700">
            <a:solidFill>
              <a:schemeClr val="tx1"/>
            </a:solidFill>
            <a:miter lim="800000"/>
            <a:headEnd type="none" w="sm" len="sm"/>
            <a:tailEnd type="none" w="sm" len="sm"/>
          </a:ln>
        </p:spPr>
        <p:txBody>
          <a:bodyPr wrap="none">
            <a:spAutoFit/>
          </a:bodyPr>
          <a:lstStyle/>
          <a:p>
            <a:pPr algn="ctr" eaLnBrk="0" hangingPunct="0"/>
            <a:r>
              <a:rPr lang="en-US" sz="1200" i="0" dirty="0" smtClean="0">
                <a:latin typeface="Arial" pitchFamily="34" charset="0"/>
              </a:rPr>
              <a:t>Optimized management </a:t>
            </a:r>
          </a:p>
          <a:p>
            <a:pPr algn="ctr" eaLnBrk="0" hangingPunct="0"/>
            <a:r>
              <a:rPr lang="en-US" sz="1200" i="0" dirty="0" smtClean="0">
                <a:latin typeface="Arial" pitchFamily="34" charset="0"/>
              </a:rPr>
              <a:t>of existing system</a:t>
            </a:r>
            <a:endParaRPr lang="en-US" sz="1200" i="0" dirty="0">
              <a:latin typeface="Arial" pitchFamily="34" charset="0"/>
            </a:endParaRPr>
          </a:p>
        </p:txBody>
      </p:sp>
      <p:sp>
        <p:nvSpPr>
          <p:cNvPr id="35877" name="AutoShape 35"/>
          <p:cNvSpPr>
            <a:spLocks noChangeArrowheads="1"/>
          </p:cNvSpPr>
          <p:nvPr/>
        </p:nvSpPr>
        <p:spPr bwMode="auto">
          <a:xfrm>
            <a:off x="4251960" y="3894138"/>
            <a:ext cx="1165859" cy="461665"/>
          </a:xfrm>
          <a:prstGeom prst="wedgeRectCallout">
            <a:avLst>
              <a:gd name="adj1" fmla="val -3463"/>
              <a:gd name="adj2" fmla="val -70774"/>
            </a:avLst>
          </a:prstGeom>
          <a:noFill/>
          <a:ln w="12700">
            <a:solidFill>
              <a:schemeClr val="tx1"/>
            </a:solidFill>
            <a:miter lim="800000"/>
            <a:headEnd type="none" w="sm" len="sm"/>
            <a:tailEnd type="none" w="sm" len="sm"/>
          </a:ln>
        </p:spPr>
        <p:txBody>
          <a:bodyPr wrap="square">
            <a:spAutoFit/>
          </a:bodyPr>
          <a:lstStyle/>
          <a:p>
            <a:pPr algn="ctr" eaLnBrk="0" hangingPunct="0"/>
            <a:r>
              <a:rPr lang="en-US" sz="1200" i="0" dirty="0" smtClean="0">
                <a:latin typeface="Arial" pitchFamily="34" charset="0"/>
              </a:rPr>
              <a:t>Linear </a:t>
            </a:r>
          </a:p>
          <a:p>
            <a:pPr algn="ctr" eaLnBrk="0" hangingPunct="0"/>
            <a:r>
              <a:rPr lang="en-US" sz="1200" i="0" dirty="0" smtClean="0">
                <a:latin typeface="Arial" pitchFamily="34" charset="0"/>
              </a:rPr>
              <a:t>management</a:t>
            </a:r>
            <a:endParaRPr lang="en-US" sz="1200" i="0" dirty="0">
              <a:latin typeface="Arial" pitchFamily="34" charset="0"/>
            </a:endParaRPr>
          </a:p>
        </p:txBody>
      </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Trade-offs, Operations Management and Operations Strategy</a:t>
            </a:r>
          </a:p>
        </p:txBody>
      </p:sp>
      <p:cxnSp>
        <p:nvCxnSpPr>
          <p:cNvPr id="42" name="Straight Connector 41"/>
          <p:cNvCxnSpPr/>
          <p:nvPr/>
        </p:nvCxnSpPr>
        <p:spPr bwMode="auto">
          <a:xfrm rot="5400000" flipH="1" flipV="1">
            <a:off x="3790950" y="3958590"/>
            <a:ext cx="83058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4" name="Straight Connector 43"/>
          <p:cNvCxnSpPr>
            <a:stCxn id="35868" idx="3"/>
          </p:cNvCxnSpPr>
          <p:nvPr/>
        </p:nvCxnSpPr>
        <p:spPr bwMode="auto">
          <a:xfrm flipH="1" flipV="1">
            <a:off x="2735580" y="355092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5" name="TextBox 44"/>
          <p:cNvSpPr txBox="1"/>
          <p:nvPr/>
        </p:nvSpPr>
        <p:spPr>
          <a:xfrm>
            <a:off x="2354580" y="3383280"/>
            <a:ext cx="389850" cy="338554"/>
          </a:xfrm>
          <a:prstGeom prst="rect">
            <a:avLst/>
          </a:prstGeom>
          <a:noFill/>
        </p:spPr>
        <p:txBody>
          <a:bodyPr wrap="none" rtlCol="0">
            <a:spAutoFit/>
          </a:bodyPr>
          <a:lstStyle/>
          <a:p>
            <a:r>
              <a:rPr lang="en-US" sz="1600" i="0" dirty="0" smtClean="0"/>
              <a:t>10</a:t>
            </a:r>
            <a:endParaRPr lang="en-US" sz="1600" i="0" dirty="0"/>
          </a:p>
        </p:txBody>
      </p:sp>
      <p:cxnSp>
        <p:nvCxnSpPr>
          <p:cNvPr id="46" name="Straight Connector 45"/>
          <p:cNvCxnSpPr/>
          <p:nvPr/>
        </p:nvCxnSpPr>
        <p:spPr bwMode="auto">
          <a:xfrm flipH="1" flipV="1">
            <a:off x="2735580" y="319278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8" name="TextBox 47"/>
          <p:cNvSpPr txBox="1"/>
          <p:nvPr/>
        </p:nvSpPr>
        <p:spPr>
          <a:xfrm>
            <a:off x="2354580" y="3017520"/>
            <a:ext cx="389850" cy="338554"/>
          </a:xfrm>
          <a:prstGeom prst="rect">
            <a:avLst/>
          </a:prstGeom>
          <a:noFill/>
        </p:spPr>
        <p:txBody>
          <a:bodyPr wrap="none" rtlCol="0">
            <a:spAutoFit/>
          </a:bodyPr>
          <a:lstStyle/>
          <a:p>
            <a:r>
              <a:rPr lang="en-US" sz="1600" i="0" dirty="0" smtClean="0"/>
              <a:t>20</a:t>
            </a:r>
            <a:endParaRPr lang="en-US" sz="1600" i="0" dirty="0"/>
          </a:p>
        </p:txBody>
      </p:sp>
      <p:sp>
        <p:nvSpPr>
          <p:cNvPr id="49" name="TextBox 48"/>
          <p:cNvSpPr txBox="1"/>
          <p:nvPr/>
        </p:nvSpPr>
        <p:spPr>
          <a:xfrm>
            <a:off x="4069080" y="4373880"/>
            <a:ext cx="276038" cy="338554"/>
          </a:xfrm>
          <a:prstGeom prst="rect">
            <a:avLst/>
          </a:prstGeom>
          <a:noFill/>
        </p:spPr>
        <p:txBody>
          <a:bodyPr wrap="none" rtlCol="0">
            <a:spAutoFit/>
          </a:bodyPr>
          <a:lstStyle/>
          <a:p>
            <a:r>
              <a:rPr lang="en-US" sz="1600" dirty="0" smtClean="0"/>
              <a:t>c</a:t>
            </a:r>
            <a:endParaRPr lang="en-US" sz="1600" dirty="0"/>
          </a:p>
        </p:txBody>
      </p:sp>
      <p:sp>
        <p:nvSpPr>
          <p:cNvPr id="50" name="TextBox 49"/>
          <p:cNvSpPr txBox="1"/>
          <p:nvPr/>
        </p:nvSpPr>
        <p:spPr>
          <a:xfrm>
            <a:off x="2842260" y="4373880"/>
            <a:ext cx="378630" cy="338554"/>
          </a:xfrm>
          <a:prstGeom prst="rect">
            <a:avLst/>
          </a:prstGeom>
          <a:noFill/>
        </p:spPr>
        <p:txBody>
          <a:bodyPr wrap="none" rtlCol="0">
            <a:spAutoFit/>
          </a:bodyPr>
          <a:lstStyle/>
          <a:p>
            <a:r>
              <a:rPr lang="en-US" sz="1600" i="0" dirty="0" smtClean="0"/>
              <a:t>2</a:t>
            </a:r>
            <a:r>
              <a:rPr lang="en-US" sz="1600" dirty="0" smtClean="0"/>
              <a:t>c</a:t>
            </a:r>
            <a:endParaRPr lang="en-US" sz="1600" dirty="0"/>
          </a:p>
        </p:txBody>
      </p:sp>
      <p:cxnSp>
        <p:nvCxnSpPr>
          <p:cNvPr id="51" name="Straight Connector 50"/>
          <p:cNvCxnSpPr/>
          <p:nvPr/>
        </p:nvCxnSpPr>
        <p:spPr bwMode="auto">
          <a:xfrm rot="5400000" flipH="1" flipV="1">
            <a:off x="247269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3" name="Straight Connector 52"/>
          <p:cNvCxnSpPr/>
          <p:nvPr/>
        </p:nvCxnSpPr>
        <p:spPr bwMode="auto">
          <a:xfrm rot="5400000" flipH="1" flipV="1">
            <a:off x="299847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7" name="Freeform 56"/>
          <p:cNvSpPr/>
          <p:nvPr/>
        </p:nvSpPr>
        <p:spPr bwMode="auto">
          <a:xfrm>
            <a:off x="3581400" y="2225040"/>
            <a:ext cx="2484120" cy="1767840"/>
          </a:xfrm>
          <a:custGeom>
            <a:avLst/>
            <a:gdLst>
              <a:gd name="connsiteX0" fmla="*/ 0 w 2545080"/>
              <a:gd name="connsiteY0" fmla="*/ 0 h 1821180"/>
              <a:gd name="connsiteX1" fmla="*/ 350520 w 2545080"/>
              <a:gd name="connsiteY1" fmla="*/ 518160 h 1821180"/>
              <a:gd name="connsiteX2" fmla="*/ 784860 w 2545080"/>
              <a:gd name="connsiteY2" fmla="*/ 86868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792480 w 2545080"/>
              <a:gd name="connsiteY2" fmla="*/ 92202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148840 w 2545080"/>
              <a:gd name="connsiteY4" fmla="*/ 1691640 h 1821180"/>
              <a:gd name="connsiteX5" fmla="*/ 2545080 w 2545080"/>
              <a:gd name="connsiteY5" fmla="*/ 1821180 h 1821180"/>
              <a:gd name="connsiteX0" fmla="*/ 0 w 2575560"/>
              <a:gd name="connsiteY0" fmla="*/ 0 h 1836420"/>
              <a:gd name="connsiteX1" fmla="*/ 350520 w 2575560"/>
              <a:gd name="connsiteY1" fmla="*/ 518160 h 1836420"/>
              <a:gd name="connsiteX2" fmla="*/ 807720 w 2575560"/>
              <a:gd name="connsiteY2" fmla="*/ 1013460 h 1836420"/>
              <a:gd name="connsiteX3" fmla="*/ 1432560 w 2575560"/>
              <a:gd name="connsiteY3" fmla="*/ 1417320 h 1836420"/>
              <a:gd name="connsiteX4" fmla="*/ 2148840 w 2575560"/>
              <a:gd name="connsiteY4" fmla="*/ 1691640 h 1836420"/>
              <a:gd name="connsiteX5" fmla="*/ 2575560 w 2575560"/>
              <a:gd name="connsiteY5" fmla="*/ 1836420 h 1836420"/>
              <a:gd name="connsiteX0" fmla="*/ 0 w 2484120"/>
              <a:gd name="connsiteY0" fmla="*/ 0 h 1767840"/>
              <a:gd name="connsiteX1" fmla="*/ 259080 w 2484120"/>
              <a:gd name="connsiteY1" fmla="*/ 449580 h 1767840"/>
              <a:gd name="connsiteX2" fmla="*/ 716280 w 2484120"/>
              <a:gd name="connsiteY2" fmla="*/ 944880 h 1767840"/>
              <a:gd name="connsiteX3" fmla="*/ 1341120 w 2484120"/>
              <a:gd name="connsiteY3" fmla="*/ 1348740 h 1767840"/>
              <a:gd name="connsiteX4" fmla="*/ 2057400 w 2484120"/>
              <a:gd name="connsiteY4" fmla="*/ 1623060 h 1767840"/>
              <a:gd name="connsiteX5" fmla="*/ 2484120 w 2484120"/>
              <a:gd name="connsiteY5" fmla="*/ 1767840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4120" h="1767840">
                <a:moveTo>
                  <a:pt x="0" y="0"/>
                </a:moveTo>
                <a:cubicBezTo>
                  <a:pt x="109855" y="186690"/>
                  <a:pt x="139700" y="292100"/>
                  <a:pt x="259080" y="449580"/>
                </a:cubicBezTo>
                <a:cubicBezTo>
                  <a:pt x="378460" y="607060"/>
                  <a:pt x="535940" y="795020"/>
                  <a:pt x="716280" y="944880"/>
                </a:cubicBezTo>
                <a:cubicBezTo>
                  <a:pt x="896620" y="1094740"/>
                  <a:pt x="1117600" y="1235710"/>
                  <a:pt x="1341120" y="1348740"/>
                </a:cubicBezTo>
                <a:cubicBezTo>
                  <a:pt x="1564640" y="1461770"/>
                  <a:pt x="1866900" y="1553210"/>
                  <a:pt x="2057400" y="1623060"/>
                </a:cubicBezTo>
                <a:cubicBezTo>
                  <a:pt x="2247900" y="1692910"/>
                  <a:pt x="2416810" y="1743710"/>
                  <a:pt x="2484120" y="1767840"/>
                </a:cubicBezTo>
              </a:path>
            </a:pathLst>
          </a:cu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Times New Roman" pitchFamily="18" charset="0"/>
            </a:endParaRPr>
          </a:p>
        </p:txBody>
      </p:sp>
      <p:sp>
        <p:nvSpPr>
          <p:cNvPr id="58" name="AutoShape 34"/>
          <p:cNvSpPr>
            <a:spLocks noChangeArrowheads="1"/>
          </p:cNvSpPr>
          <p:nvPr/>
        </p:nvSpPr>
        <p:spPr bwMode="auto">
          <a:xfrm>
            <a:off x="4300340" y="2446020"/>
            <a:ext cx="1457450" cy="461665"/>
          </a:xfrm>
          <a:prstGeom prst="wedgeRectCallout">
            <a:avLst>
              <a:gd name="adj1" fmla="val -43602"/>
              <a:gd name="adj2" fmla="val 79411"/>
            </a:avLst>
          </a:prstGeom>
          <a:solidFill>
            <a:srgbClr val="FF7C80"/>
          </a:solidFill>
          <a:ln w="12700">
            <a:solidFill>
              <a:schemeClr val="tx1"/>
            </a:solidFill>
            <a:miter lim="800000"/>
            <a:headEnd type="none" w="sm" len="sm"/>
            <a:tailEnd type="none" w="sm" len="sm"/>
          </a:ln>
        </p:spPr>
        <p:txBody>
          <a:bodyPr wrap="none">
            <a:spAutoFit/>
          </a:bodyPr>
          <a:lstStyle/>
          <a:p>
            <a:pPr algn="ctr" eaLnBrk="0" hangingPunct="0"/>
            <a:r>
              <a:rPr lang="en-US" sz="1200" b="1" i="0" dirty="0" smtClean="0">
                <a:solidFill>
                  <a:schemeClr val="bg1"/>
                </a:solidFill>
                <a:latin typeface="Arial" pitchFamily="34" charset="0"/>
              </a:rPr>
              <a:t>Optimized</a:t>
            </a:r>
          </a:p>
          <a:p>
            <a:pPr algn="ctr" eaLnBrk="0" hangingPunct="0"/>
            <a:r>
              <a:rPr lang="en-US" sz="1200" b="1" i="0" dirty="0" smtClean="0">
                <a:solidFill>
                  <a:schemeClr val="bg1"/>
                </a:solidFill>
                <a:latin typeface="Arial" pitchFamily="34" charset="0"/>
              </a:rPr>
              <a:t>operating system</a:t>
            </a:r>
            <a:endParaRPr lang="en-US" sz="1200" b="1" i="0" dirty="0">
              <a:solidFill>
                <a:schemeClr val="bg1"/>
              </a:solidFill>
              <a:latin typeface="Arial" pitchFamily="34" charset="0"/>
            </a:endParaRPr>
          </a:p>
        </p:txBody>
      </p:sp>
      <p:sp>
        <p:nvSpPr>
          <p:cNvPr id="60" name="Rectangle 3"/>
          <p:cNvSpPr txBox="1">
            <a:spLocks noChangeArrowheads="1"/>
          </p:cNvSpPr>
          <p:nvPr/>
        </p:nvSpPr>
        <p:spPr bwMode="auto">
          <a:xfrm>
            <a:off x="455613" y="5455920"/>
            <a:ext cx="8229600" cy="106553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Trade-off Principle: Operational competencies are governed by trade-offs that result from the specific operational system of assets and processes.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 calcmode="lin" valueType="num">
                                      <p:cBhvr additive="base">
                                        <p:cTn id="7"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Productivity v. Operational Efficiency</a:t>
            </a:r>
          </a:p>
        </p:txBody>
      </p:sp>
      <p:sp>
        <p:nvSpPr>
          <p:cNvPr id="45059" name="Rectangle 3"/>
          <p:cNvSpPr>
            <a:spLocks noGrp="1" noChangeArrowheads="1"/>
          </p:cNvSpPr>
          <p:nvPr>
            <p:ph type="body" idx="1"/>
          </p:nvPr>
        </p:nvSpPr>
        <p:spPr>
          <a:xfrm>
            <a:off x="455613" y="1114425"/>
            <a:ext cx="8688387" cy="5407025"/>
          </a:xfrm>
        </p:spPr>
        <p:txBody>
          <a:bodyPr/>
          <a:lstStyle/>
          <a:p>
            <a:pPr marL="381000" indent="-381000" eaLnBrk="1" hangingPunct="1"/>
            <a:r>
              <a:rPr lang="en-US" smtClean="0"/>
              <a:t>Productivity measures the </a:t>
            </a:r>
            <a:r>
              <a:rPr lang="en-US" i="1" smtClean="0"/>
              <a:t>efficiency </a:t>
            </a:r>
            <a:r>
              <a:rPr lang="en-US" smtClean="0"/>
              <a:t>of </a:t>
            </a:r>
            <a:r>
              <a:rPr lang="en-US" i="1" smtClean="0"/>
              <a:t>transforming</a:t>
            </a:r>
            <a:r>
              <a:rPr lang="en-US" smtClean="0"/>
              <a:t> “inputs” into outputs over a given time period (monthly, quarterly, annual)</a:t>
            </a:r>
          </a:p>
          <a:p>
            <a:pPr marL="381000" indent="-381000" algn="ctr" eaLnBrk="1" hangingPunct="1">
              <a:buFont typeface="Wingdings" pitchFamily="2" charset="2"/>
              <a:buNone/>
            </a:pPr>
            <a:r>
              <a:rPr lang="en-US" b="1" smtClean="0">
                <a:solidFill>
                  <a:srgbClr val="FF0000"/>
                </a:solidFill>
              </a:rPr>
              <a:t>Productivity = (Units of output)/(Units of Inputs during a period)</a:t>
            </a:r>
            <a:endParaRPr lang="en-US" smtClean="0"/>
          </a:p>
          <a:p>
            <a:pPr marL="381000" indent="-381000" eaLnBrk="1" hangingPunct="1"/>
            <a:endParaRPr lang="en-US" smtClean="0"/>
          </a:p>
          <a:p>
            <a:pPr marL="381000" indent="-381000" eaLnBrk="1" hangingPunct="1"/>
            <a:r>
              <a:rPr lang="en-US" smtClean="0"/>
              <a:t>Objective: compare performance over time or among locations, competitors, …</a:t>
            </a:r>
          </a:p>
          <a:p>
            <a:pPr marL="800100" lvl="1" indent="-342900" eaLnBrk="1" hangingPunct="1">
              <a:buFontTx/>
              <a:buNone/>
            </a:pPr>
            <a:endParaRPr lang="en-US" smtClean="0"/>
          </a:p>
          <a:p>
            <a:pPr marL="381000" indent="-381000" eaLnBrk="1" hangingPunct="1"/>
            <a:endParaRPr lang="en-US" smtClean="0"/>
          </a:p>
          <a:p>
            <a:pPr marL="381000" indent="-381000" eaLnBrk="1" hangingPunct="1"/>
            <a:r>
              <a:rPr lang="en-US" smtClean="0"/>
              <a:t>Driver: how we put our assets to work = operations!</a:t>
            </a:r>
          </a:p>
          <a:p>
            <a:pPr marL="381000" indent="-381000" eaLnBrk="1" hangingPunct="1"/>
            <a:r>
              <a:rPr lang="en-US" smtClean="0"/>
              <a:t>But:</a:t>
            </a:r>
          </a:p>
          <a:p>
            <a:pPr marL="800100" lvl="1" indent="-342900" eaLnBrk="1" hangingPunct="1">
              <a:buFontTx/>
              <a:buAutoNum type="arabicPeriod"/>
            </a:pPr>
            <a:r>
              <a:rPr lang="en-US" smtClean="0"/>
              <a:t>Measurement is problematic</a:t>
            </a:r>
          </a:p>
          <a:p>
            <a:pPr marL="800100" lvl="1" indent="-342900" eaLnBrk="1" hangingPunct="1">
              <a:buFontTx/>
              <a:buAutoNum type="arabicPeriod"/>
            </a:pPr>
            <a:r>
              <a:rPr lang="en-US" smtClean="0"/>
              <a:t>Does not correct for strategic differentiation</a:t>
            </a:r>
          </a:p>
          <a:p>
            <a:pPr marL="800100" lvl="1" indent="-342900" eaLnBrk="1" hangingPunct="1">
              <a:buFontTx/>
              <a:buAutoNum type="arabicPeriod"/>
            </a:pPr>
            <a:r>
              <a:rPr lang="en-US" smtClean="0"/>
              <a:t>Leads to a cost-minimization focus</a:t>
            </a:r>
          </a:p>
          <a:p>
            <a:pPr marL="800100" lvl="1" indent="-342900" eaLnBrk="1" hangingPunct="1">
              <a:buFontTx/>
              <a:buAutoNum type="arabicPeriod"/>
            </a:pPr>
            <a:r>
              <a:rPr lang="en-US" smtClean="0"/>
              <a:t>Is a relative measure and maximizing productivity typically does not maximize value</a:t>
            </a:r>
            <a:endParaRPr lang="en-US" b="1" smtClean="0">
              <a:solidFill>
                <a:srgbClr val="FF0000"/>
              </a:solidFill>
            </a:endParaRPr>
          </a:p>
          <a:p>
            <a:pPr marL="381000" indent="-381000" eaLnBrk="1" hangingPunct="1">
              <a:buFont typeface="Wingdings" pitchFamily="2" charset="2"/>
              <a:buChar char="Ø"/>
            </a:pPr>
            <a:r>
              <a:rPr lang="en-US" smtClean="0"/>
              <a:t>We will use OE and NPV instead of productivity</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smtClean="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+ 42.7%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a:t>Competency 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616200" cy="366713"/>
          </a:xfrm>
          <a:prstGeom prst="rect">
            <a:avLst/>
          </a:prstGeom>
          <a:noFill/>
          <a:ln w="9525">
            <a:noFill/>
            <a:miter lim="800000"/>
            <a:headEnd/>
            <a:tailEnd/>
          </a:ln>
        </p:spPr>
        <p:txBody>
          <a:bodyPr wrap="none">
            <a:spAutoFit/>
          </a:bodyPr>
          <a:lstStyle/>
          <a:p>
            <a:pPr eaLnBrk="0" hangingPunct="0"/>
            <a:r>
              <a:rPr lang="en-US" sz="1800"/>
              <a:t>Resource &amp;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Resources </a:t>
            </a:r>
          </a:p>
          <a:p>
            <a:pPr algn="ctr" eaLnBrk="0" hangingPunct="0">
              <a:lnSpc>
                <a:spcPct val="50000"/>
              </a:lnSpc>
            </a:pPr>
            <a:r>
              <a:rPr lang="en-US" sz="1400" b="1" i="0">
                <a:solidFill>
                  <a:schemeClr val="accent2"/>
                </a:solidFill>
              </a:rPr>
              <a:t>&amp;</a:t>
            </a:r>
            <a:r>
              <a:rPr lang="en-US" b="1" i="0">
                <a:solidFill>
                  <a:schemeClr val="accent2"/>
                </a:solidFill>
              </a:rPr>
              <a:t> </a:t>
            </a:r>
          </a:p>
          <a:p>
            <a:pPr algn="ctr" eaLnBrk="0" hangingPunct="0">
              <a:lnSpc>
                <a:spcPct val="65000"/>
              </a:lnSpc>
            </a:pPr>
            <a:r>
              <a:rPr lang="en-US" b="1" i="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Competencies</a:t>
            </a: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Competencies</a:t>
            </a:r>
            <a:endParaRPr lang="en-US" sz="1800" b="1" i="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Resources &amp; </a:t>
            </a:r>
          </a:p>
          <a:p>
            <a:pPr algn="ctr" eaLnBrk="0" hangingPunct="0"/>
            <a:r>
              <a:rPr lang="en-US" sz="1800" i="0"/>
              <a:t>Processes</a:t>
            </a:r>
            <a:endParaRPr lang="en-US" sz="1800" b="1" i="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Assessing Alignment: Product-Process Matrix</a:t>
            </a:r>
          </a:p>
        </p:txBody>
      </p:sp>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smtClean="0"/>
              <a:t>We expect a differentiation strategy to be more costly (</a:t>
            </a:r>
            <a:r>
              <a:rPr lang="en-US" sz="1800" dirty="0" smtClean="0">
                <a:latin typeface="Symbol" pitchFamily="18" charset="2"/>
              </a:rPr>
              <a:t>D</a:t>
            </a:r>
            <a:r>
              <a:rPr lang="en-US" sz="1800" i="1" dirty="0" smtClean="0"/>
              <a:t>C </a:t>
            </a:r>
            <a:r>
              <a:rPr lang="en-US" sz="1800" dirty="0" smtClean="0"/>
              <a:t>&gt; 0), but also to command higher prices (reflecting the increased customer value)</a:t>
            </a:r>
          </a:p>
          <a:p>
            <a:pPr eaLnBrk="1" hangingPunct="1">
              <a:lnSpc>
                <a:spcPct val="90000"/>
              </a:lnSpc>
            </a:pPr>
            <a:r>
              <a:rPr lang="en-US" sz="1800" dirty="0" smtClean="0"/>
              <a:t>How large is the differentiation advantage for ACC?</a:t>
            </a:r>
          </a:p>
          <a:p>
            <a:pPr lvl="1" eaLnBrk="1" hangingPunct="1">
              <a:lnSpc>
                <a:spcPct val="90000"/>
              </a:lnSpc>
            </a:pPr>
            <a:r>
              <a:rPr lang="en-US" sz="1600" dirty="0" smtClean="0"/>
              <a:t>Value(</a:t>
            </a:r>
            <a:r>
              <a:rPr lang="en-US" sz="1600" dirty="0" smtClean="0">
                <a:latin typeface="Symbol" pitchFamily="18" charset="2"/>
              </a:rPr>
              <a:t>D</a:t>
            </a:r>
            <a:r>
              <a:rPr lang="en-US" sz="1600" dirty="0" smtClean="0"/>
              <a:t> X) = </a:t>
            </a:r>
            <a:r>
              <a:rPr lang="en-US" sz="1600" dirty="0" smtClean="0">
                <a:latin typeface="Symbol" pitchFamily="18" charset="2"/>
              </a:rPr>
              <a:t>D </a:t>
            </a:r>
            <a:r>
              <a:rPr lang="en-US" sz="1600" dirty="0" smtClean="0">
                <a:cs typeface="Times New Roman" pitchFamily="18" charset="0"/>
              </a:rPr>
              <a:t>WTP ≈ </a:t>
            </a:r>
            <a:r>
              <a:rPr lang="en-US" sz="1600" dirty="0" smtClean="0">
                <a:latin typeface="Symbol" pitchFamily="18" charset="2"/>
              </a:rPr>
              <a:t>D </a:t>
            </a:r>
            <a:r>
              <a:rPr lang="en-US" sz="1600" dirty="0" smtClean="0"/>
              <a:t>price</a:t>
            </a:r>
          </a:p>
          <a:p>
            <a:pPr lvl="1" eaLnBrk="1" hangingPunct="1">
              <a:lnSpc>
                <a:spcPct val="90000"/>
              </a:lnSpc>
            </a:pPr>
            <a:r>
              <a:rPr lang="en-US" sz="1600" dirty="0" smtClean="0">
                <a:cs typeface="Times New Roman" pitchFamily="18" charset="0"/>
              </a:rPr>
              <a:t>Recall that gross margin percentage </a:t>
            </a:r>
            <a:r>
              <a:rPr lang="en-US" sz="1600" dirty="0" err="1" smtClean="0">
                <a:cs typeface="Times New Roman" pitchFamily="18" charset="0"/>
              </a:rPr>
              <a:t>gmp</a:t>
            </a:r>
            <a:r>
              <a:rPr lang="en-US" sz="1600" dirty="0" smtClean="0">
                <a:cs typeface="Times New Roman" pitchFamily="18" charset="0"/>
              </a:rPr>
              <a:t> = (</a:t>
            </a:r>
            <a:r>
              <a:rPr lang="en-US" sz="1600" i="1" dirty="0" smtClean="0">
                <a:cs typeface="Times New Roman" pitchFamily="18" charset="0"/>
              </a:rPr>
              <a:t>p </a:t>
            </a:r>
            <a:r>
              <a:rPr lang="en-US" sz="1600" dirty="0" smtClean="0">
                <a:cs typeface="Times New Roman" pitchFamily="18" charset="0"/>
              </a:rPr>
              <a:t>- </a:t>
            </a:r>
            <a:r>
              <a:rPr lang="en-US" sz="1600" i="1" dirty="0" smtClean="0">
                <a:cs typeface="Times New Roman" pitchFamily="18" charset="0"/>
              </a:rPr>
              <a:t>c</a:t>
            </a:r>
            <a:r>
              <a:rPr lang="en-US" sz="1600" dirty="0" smtClean="0">
                <a:cs typeface="Times New Roman" pitchFamily="18" charset="0"/>
              </a:rPr>
              <a:t>)/</a:t>
            </a:r>
            <a:r>
              <a:rPr lang="en-US" sz="1600" i="1" dirty="0" smtClean="0">
                <a:cs typeface="Times New Roman" pitchFamily="18" charset="0"/>
              </a:rPr>
              <a:t>p</a:t>
            </a:r>
            <a:r>
              <a:rPr lang="en-US" sz="1600" dirty="0" smtClean="0">
                <a:cs typeface="Times New Roman" pitchFamily="18" charset="0"/>
              </a:rPr>
              <a:t> so that </a:t>
            </a:r>
          </a:p>
          <a:p>
            <a:pPr lvl="1" algn="ctr" eaLnBrk="1" hangingPunct="1">
              <a:lnSpc>
                <a:spcPct val="90000"/>
              </a:lnSpc>
              <a:buFontTx/>
              <a:buNone/>
            </a:pPr>
            <a:r>
              <a:rPr lang="en-US" sz="1600" dirty="0" err="1" smtClean="0">
                <a:latin typeface="Symbol" pitchFamily="18" charset="2"/>
              </a:rPr>
              <a:t>D</a:t>
            </a:r>
            <a:r>
              <a:rPr lang="en-US" sz="1600" i="1" dirty="0" err="1" smtClean="0"/>
              <a:t>p</a:t>
            </a:r>
            <a:r>
              <a:rPr lang="en-US" sz="1600" dirty="0" smtClean="0"/>
              <a:t> = </a:t>
            </a:r>
            <a:r>
              <a:rPr lang="en-US" sz="1600" dirty="0" smtClean="0">
                <a:latin typeface="Symbol" pitchFamily="18" charset="2"/>
              </a:rPr>
              <a:t>D</a:t>
            </a:r>
            <a:r>
              <a:rPr lang="en-US" sz="1600" dirty="0" smtClean="0"/>
              <a:t>COGS/(1-gmp) = $33.79/(1-.43) – 26.10/(1-.50) = $59.28 - $52.20 = $7.08</a:t>
            </a:r>
          </a:p>
          <a:p>
            <a:pPr lvl="1" eaLnBrk="1" hangingPunct="1">
              <a:lnSpc>
                <a:spcPct val="90000"/>
              </a:lnSpc>
            </a:pPr>
            <a:r>
              <a:rPr lang="en-US" sz="1600" dirty="0" smtClean="0"/>
              <a:t>Careful: this averages over both of ACC’s segments + DJC may change price in US.</a:t>
            </a:r>
          </a:p>
          <a:p>
            <a:pPr eaLnBrk="1" hangingPunct="1">
              <a:lnSpc>
                <a:spcPct val="90000"/>
              </a:lnSpc>
            </a:pPr>
            <a:r>
              <a:rPr lang="en-US" sz="1800" dirty="0" smtClean="0"/>
              <a:t>Evaluation of differentiation strategy: is it worth it?</a:t>
            </a:r>
          </a:p>
          <a:p>
            <a:pPr lvl="1" eaLnBrk="1" hangingPunct="1">
              <a:lnSpc>
                <a:spcPct val="90000"/>
              </a:lnSpc>
            </a:pPr>
            <a:r>
              <a:rPr lang="en-US" sz="1600" dirty="0" smtClean="0"/>
              <a:t>Key condition: Value(</a:t>
            </a:r>
            <a:r>
              <a:rPr lang="en-US" sz="1600" dirty="0" smtClean="0">
                <a:latin typeface="Symbol" pitchFamily="18" charset="2"/>
              </a:rPr>
              <a:t>D</a:t>
            </a:r>
            <a:r>
              <a:rPr lang="en-US" sz="1600" dirty="0" smtClean="0"/>
              <a:t>X) &gt; </a:t>
            </a:r>
            <a:r>
              <a:rPr lang="en-US" sz="1600" dirty="0" smtClean="0">
                <a:latin typeface="Symbol" pitchFamily="18" charset="2"/>
              </a:rPr>
              <a:t>D</a:t>
            </a:r>
            <a:r>
              <a:rPr lang="en-US" sz="1600" dirty="0" smtClean="0"/>
              <a:t>C? $7.08 v. $7.69 (US adjusted: $19.78 v. $13.54)</a:t>
            </a:r>
          </a:p>
          <a:p>
            <a:pPr lvl="1" eaLnBrk="1" hangingPunct="1">
              <a:lnSpc>
                <a:spcPct val="90000"/>
              </a:lnSpc>
            </a:pPr>
            <a:endParaRPr lang="en-US" sz="1600" dirty="0" smtClean="0"/>
          </a:p>
          <a:p>
            <a:pPr eaLnBrk="1" hangingPunct="1">
              <a:lnSpc>
                <a:spcPct val="90000"/>
              </a:lnSpc>
            </a:pPr>
            <a:r>
              <a:rPr lang="en-US" sz="1800" dirty="0" smtClean="0"/>
              <a:t>Assessment of the threat:</a:t>
            </a:r>
          </a:p>
          <a:p>
            <a:pPr lvl="1" eaLnBrk="1" hangingPunct="1">
              <a:lnSpc>
                <a:spcPct val="90000"/>
              </a:lnSpc>
            </a:pPr>
            <a:r>
              <a:rPr lang="en-US" sz="1600" i="1" dirty="0" smtClean="0"/>
              <a:t>If no: </a:t>
            </a:r>
            <a:r>
              <a:rPr lang="en-US" sz="1600" dirty="0" smtClean="0"/>
              <a:t>then ACC’s strategy is in serious jeopardy: DJC could conceivably use its current </a:t>
            </a:r>
            <a:r>
              <a:rPr lang="en-US" sz="1600" dirty="0" smtClean="0"/>
              <a:t>operating system </a:t>
            </a:r>
            <a:r>
              <a:rPr lang="en-US" sz="1600" dirty="0" smtClean="0"/>
              <a:t>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smtClean="0"/>
              <a:t>If yes: </a:t>
            </a:r>
            <a:r>
              <a:rPr lang="en-US" sz="1600" dirty="0" smtClean="0"/>
              <a:t>the ACC’s differentiation strategy is viable. However, what would happen if DJC enters and:</a:t>
            </a:r>
          </a:p>
          <a:p>
            <a:pPr lvl="2" eaLnBrk="1" hangingPunct="1">
              <a:lnSpc>
                <a:spcPct val="90000"/>
              </a:lnSpc>
            </a:pPr>
            <a:r>
              <a:rPr lang="en-US" sz="1400" dirty="0" smtClean="0"/>
              <a:t>DJC use its current </a:t>
            </a:r>
            <a:r>
              <a:rPr lang="en-US" sz="1400" dirty="0" smtClean="0"/>
              <a:t>operating system to </a:t>
            </a:r>
            <a:r>
              <a:rPr lang="en-US" sz="1400" dirty="0" smtClean="0"/>
              <a:t>produce differentiated products and services (ACC’s niche): would DJC </a:t>
            </a:r>
            <a:r>
              <a:rPr lang="en-US" sz="1400" i="1" dirty="0" smtClean="0"/>
              <a:t>still </a:t>
            </a:r>
            <a:r>
              <a:rPr lang="en-US" sz="1400" dirty="0" smtClean="0"/>
              <a:t>have a cost advantage?</a:t>
            </a:r>
          </a:p>
          <a:p>
            <a:pPr lvl="2" eaLnBrk="1" hangingPunct="1">
              <a:lnSpc>
                <a:spcPct val="90000"/>
              </a:lnSpc>
            </a:pPr>
            <a:r>
              <a:rPr lang="en-US" sz="1400" dirty="0" smtClean="0"/>
              <a:t>DJC targets only the low-cost standard segment: what can ACC do to protect itself?</a:t>
            </a:r>
          </a:p>
          <a:p>
            <a:pPr lvl="2" eaLnBrk="1" hangingPunct="1">
              <a:lnSpc>
                <a:spcPct val="90000"/>
              </a:lnSpc>
            </a:pPr>
            <a:endParaRPr lang="en-US" sz="1400" i="1"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7480</TotalTime>
  <Words>7405</Words>
  <Application>Microsoft Office PowerPoint</Application>
  <PresentationFormat>On-screen Show (4:3)</PresentationFormat>
  <Paragraphs>1286</Paragraphs>
  <Slides>33</Slides>
  <Notes>31</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33</vt:i4>
      </vt:variant>
    </vt:vector>
  </HeadingPairs>
  <TitlesOfParts>
    <vt:vector size="40" baseType="lpstr">
      <vt:lpstr>Cachon_Slide_Template</vt:lpstr>
      <vt:lpstr>1_Cachon_Slide_Template</vt:lpstr>
      <vt:lpstr>7_Cachon_Slide_Template</vt:lpstr>
      <vt:lpstr>Office Theme</vt:lpstr>
      <vt:lpstr>2_Cachon_Slide_Template</vt:lpstr>
      <vt:lpstr>1_Office Theme</vt:lpstr>
      <vt:lpstr>Document</vt:lpstr>
      <vt:lpstr>Slide 1</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ACC</vt:lpstr>
      <vt:lpstr>VCAP Framework and key decisions of operations strategy</vt:lpstr>
      <vt:lpstr>Tool to Tailor Operations:  Strategic Operational Audit</vt:lpstr>
      <vt:lpstr>Tool to Tailor Operations   Assessing Alignment: Product-Process Matrix</vt:lpstr>
      <vt:lpstr>Estimating the Value Differential and Assessment of the Threat</vt:lpstr>
      <vt:lpstr>Recall the three definitions</vt:lpstr>
      <vt:lpstr>Analyzing the Cost Differential:   1. COGS Line item: Raw Materials</vt:lpstr>
      <vt:lpstr>Analyzing the Cost Differential:   2. COGS Line item: Depreciation</vt:lpstr>
      <vt:lpstr>Valuing X vs. C Strategy: Breaking up DC into volume, strategic and OE component using trade-off curves</vt:lpstr>
      <vt:lpstr>Analyzing the Cost Differential:   2. COGS Line item: Depreciation (cont’d) and Fixed Costs</vt:lpstr>
      <vt:lpstr>Analyzing the Cost Differential:   3. Labor + total</vt:lpstr>
      <vt:lpstr>Competitive Cost Analysis</vt:lpstr>
      <vt:lpstr>Slide 17</vt:lpstr>
      <vt:lpstr>Learning Points: Case: American Connector Company</vt:lpstr>
      <vt:lpstr>Summary so far: Trade-offs, Operations Management and Operations Strategy</vt:lpstr>
      <vt:lpstr>Summary Guidelines</vt:lpstr>
      <vt:lpstr>What is Productivity?  Powertrains per 1000 hours worked</vt:lpstr>
      <vt:lpstr>Productivity v. Operational Efficiency</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Slide 32</vt:lpstr>
      <vt:lpstr>Tradeoffs and Operations Strategy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395</cp:revision>
  <cp:lastPrinted>1998-09-23T22:10:47Z</cp:lastPrinted>
  <dcterms:created xsi:type="dcterms:W3CDTF">1998-09-22T23:11:58Z</dcterms:created>
  <dcterms:modified xsi:type="dcterms:W3CDTF">2011-01-20T19:56:17Z</dcterms:modified>
</cp:coreProperties>
</file>